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3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algn="ctr">
              <a:defRPr sz="4400"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4339" name="Shape 4"/>
          <p:cNvSpPr txBox="1">
            <a:spLocks noGrp="1"/>
          </p:cNvSpPr>
          <p:nvPr>
            <p:ph type="dt" idx="10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4340" name="Shape 5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pPr lvl="0"/>
            <a:endParaRPr noProof="0"/>
          </a:p>
        </p:txBody>
      </p:sp>
      <p:sp>
        <p:nvSpPr>
          <p:cNvPr id="14342" name="Shape 7"/>
          <p:cNvSpPr txBox="1">
            <a:spLocks noGrp="1"/>
          </p:cNvSpPr>
          <p:nvPr>
            <p:ph type="ftr" idx="11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algn="ctr">
              <a:defRPr sz="4400"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4343" name="Shape 8"/>
          <p:cNvSpPr txBox="1">
            <a:spLocks noGrp="1"/>
          </p:cNvSpPr>
          <p:nvPr>
            <p:ph type="sldNum" idx="12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25000"/>
              <a:buFont typeface="Calibri" pitchFamily="34" charset="0"/>
              <a:buNone/>
              <a:defRPr sz="1200"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fld id="{71E442C5-B3CA-4D01-94F1-88CEEB09C71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67844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9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16386" name="Shape 91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9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34818" name="Shape 191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9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36866" name="Shape 199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20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38914" name="Shape 209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21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40962" name="Shape 217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2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43010" name="Shape 230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23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45058" name="Shape 240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24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47106" name="Shape 249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hape 25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49154" name="Shape 258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hape 26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51202" name="Shape 267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9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18434" name="Shape 99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11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0482" name="Shape 116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12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2530" name="Shape 127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14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4578" name="Shape 143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15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6626" name="Shape 155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6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8674" name="Shape 163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7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30722" name="Shape 173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8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32770" name="Shape 181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o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F7645-6F4F-4BB0-9F6E-1AA9D36DC8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0BBDF-0027-4825-9CAA-3C3D7EAE339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Conteúdo Duplo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5E8BF-E7BA-4E38-BA7F-3A179EE55C1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cção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E1155-D0CB-477B-9B8D-D86CFA57346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object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48B0A-C6DB-401F-A051-1639113469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0D2F6-36D0-43BE-8E94-463B6B4D3E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e texto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DD338-84EF-4B4C-9C38-72AD622B52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e texto vertical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814E7-B6F5-4F05-B10D-C6A361149A9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82B7D-4863-4F80-BA85-2FE5BAC8969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ED2D0-AD67-49E9-88EC-2ACE2E9F8C5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4CCA2-0100-4BBF-A92C-CEB8755702B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 título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5C4C5-5E24-49E6-BC87-1B44D7B07E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10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PT" smtClean="0">
              <a:sym typeface="Arial" charset="0"/>
            </a:endParaRPr>
          </a:p>
        </p:txBody>
      </p:sp>
      <p:sp>
        <p:nvSpPr>
          <p:cNvPr id="1027" name="Shape 11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PT" smtClean="0">
              <a:sym typeface="Arial" charset="0"/>
            </a:endParaRPr>
          </a:p>
        </p:txBody>
      </p:sp>
      <p:sp>
        <p:nvSpPr>
          <p:cNvPr id="1028" name="Shape 12"/>
          <p:cNvSpPr txBox="1">
            <a:spLocks noGrp="1"/>
          </p:cNvSpPr>
          <p:nvPr>
            <p:ph type="dt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Shape 13"/>
          <p:cNvSpPr txBox="1">
            <a:spLocks noGrp="1"/>
          </p:cNvSpPr>
          <p:nvPr>
            <p:ph type="ft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Shape 14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898989"/>
              </a:buClr>
              <a:buSzPct val="25000"/>
              <a:buFont typeface="Calibri" pitchFamily="34" charset="0"/>
              <a:buNone/>
              <a:defRPr sz="1200">
                <a:solidFill>
                  <a:srgbClr val="898989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fld id="{C000D2B3-D7B6-476D-9D06-B2A61C9BF40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93"/>
          <p:cNvSpPr txBox="1">
            <a:spLocks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17375E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5363" name="Shape 94"/>
          <p:cNvSpPr txBox="1">
            <a:spLocks noChangeArrowheads="1"/>
          </p:cNvSpPr>
          <p:nvPr/>
        </p:nvSpPr>
        <p:spPr bwMode="auto">
          <a:xfrm>
            <a:off x="0" y="981075"/>
            <a:ext cx="9144000" cy="932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17375E"/>
              </a:buClr>
              <a:buSzPct val="25000"/>
              <a:buFont typeface="Calibri" pitchFamily="34" charset="0"/>
              <a:buNone/>
            </a:pPr>
            <a:r>
              <a:rPr lang="en-US" sz="40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ESCOLA BÁSICA E SECUNDÁRIA DE PONTE DA BARCA</a:t>
            </a:r>
          </a:p>
          <a:p>
            <a:pPr algn="ctr">
              <a:buClr>
                <a:srgbClr val="000000"/>
              </a:buClr>
              <a:buFont typeface="Calibri" pitchFamily="34" charset="0"/>
              <a:buNone/>
            </a:pPr>
            <a:endParaRPr lang="pt-PT" sz="28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ctr">
              <a:buClr>
                <a:srgbClr val="000000"/>
              </a:buClr>
              <a:buFont typeface="Calibri" pitchFamily="34" charset="0"/>
              <a:buNone/>
            </a:pPr>
            <a:endParaRPr lang="pt-PT" sz="28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ctr">
              <a:buClr>
                <a:srgbClr val="17375E"/>
              </a:buClr>
              <a:buSzPct val="25000"/>
              <a:buFont typeface="Calibri" pitchFamily="34" charset="0"/>
              <a:buNone/>
            </a:pPr>
            <a:r>
              <a:rPr lang="en-US" sz="28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Uma escola de todos</a:t>
            </a:r>
          </a:p>
          <a:p>
            <a:pPr algn="ctr">
              <a:buClr>
                <a:srgbClr val="17375E"/>
              </a:buClr>
              <a:buSzPct val="25000"/>
              <a:buFont typeface="Calibri" pitchFamily="34" charset="0"/>
              <a:buNone/>
            </a:pPr>
            <a:r>
              <a:rPr lang="en-US" sz="28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                                               Para todos …</a:t>
            </a:r>
          </a:p>
          <a:p>
            <a:pPr>
              <a:buClr>
                <a:srgbClr val="000000"/>
              </a:buClr>
              <a:buFont typeface="Calibri" pitchFamily="34" charset="0"/>
              <a:buNone/>
            </a:pPr>
            <a:endParaRPr lang="pt-PT" sz="2800" b="1" i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000000"/>
              </a:buClr>
              <a:buFont typeface="Calibri" pitchFamily="34" charset="0"/>
              <a:buNone/>
            </a:pPr>
            <a:endParaRPr lang="pt-PT" sz="2800" b="1" i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E46C0A"/>
              </a:buClr>
              <a:buSzPct val="25000"/>
              <a:buFont typeface="Calibri" pitchFamily="34" charset="0"/>
              <a:buNone/>
            </a:pPr>
            <a:r>
              <a:rPr lang="en-US" sz="2800" b="1" i="1">
                <a:solidFill>
                  <a:srgbClr val="E46C0A"/>
                </a:solidFill>
                <a:latin typeface="Calibri" pitchFamily="34" charset="0"/>
                <a:sym typeface="Calibri" pitchFamily="34" charset="0"/>
              </a:rPr>
              <a:t>	</a:t>
            </a:r>
            <a:r>
              <a:rPr lang="en-US" sz="2800" b="1">
                <a:solidFill>
                  <a:srgbClr val="E46C0A"/>
                </a:solidFill>
                <a:latin typeface="Calibri" pitchFamily="34" charset="0"/>
                <a:sym typeface="Calibri" pitchFamily="34" charset="0"/>
              </a:rPr>
              <a:t>Transformar Vidas,</a:t>
            </a:r>
          </a:p>
          <a:p>
            <a:pPr algn="ctr">
              <a:buClr>
                <a:srgbClr val="E46C0A"/>
              </a:buClr>
              <a:buSzPct val="25000"/>
              <a:buFont typeface="Calibri" pitchFamily="34" charset="0"/>
              <a:buNone/>
            </a:pPr>
            <a:r>
              <a:rPr lang="en-US" sz="2800" b="1">
                <a:solidFill>
                  <a:srgbClr val="E46C0A"/>
                </a:solidFill>
                <a:latin typeface="Calibri" pitchFamily="34" charset="0"/>
                <a:sym typeface="Calibri" pitchFamily="34" charset="0"/>
              </a:rPr>
              <a:t> Alimentar Sonhos,</a:t>
            </a:r>
          </a:p>
          <a:p>
            <a:pPr algn="ctr">
              <a:buClr>
                <a:srgbClr val="E46C0A"/>
              </a:buClr>
              <a:buSzPct val="25000"/>
              <a:buFont typeface="Calibri" pitchFamily="34" charset="0"/>
              <a:buNone/>
            </a:pPr>
            <a:r>
              <a:rPr lang="en-US" sz="2800" b="1">
                <a:solidFill>
                  <a:srgbClr val="E46C0A"/>
                </a:solidFill>
                <a:latin typeface="Calibri" pitchFamily="34" charset="0"/>
                <a:sym typeface="Calibri" pitchFamily="34" charset="0"/>
              </a:rPr>
              <a:t>					Projetar Carreiras!</a:t>
            </a:r>
          </a:p>
          <a:p>
            <a:pPr algn="ctr">
              <a:buClr>
                <a:srgbClr val="000000"/>
              </a:buClr>
              <a:buFont typeface="Calibri" pitchFamily="34" charset="0"/>
              <a:buNone/>
            </a:pPr>
            <a:endParaRPr lang="pt-PT" sz="40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ctr">
              <a:buClr>
                <a:srgbClr val="000000"/>
              </a:buClr>
              <a:buFont typeface="Calibri" pitchFamily="34" charset="0"/>
              <a:buNone/>
            </a:pPr>
            <a:endParaRPr lang="pt-PT" sz="28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ctr">
              <a:buClr>
                <a:srgbClr val="000000"/>
              </a:buClr>
              <a:buFont typeface="Calibri" pitchFamily="34" charset="0"/>
              <a:buNone/>
            </a:pPr>
            <a:endParaRPr lang="pt-PT" sz="40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ctr">
              <a:buClr>
                <a:srgbClr val="000000"/>
              </a:buClr>
              <a:buFont typeface="Calibri" pitchFamily="34" charset="0"/>
              <a:buNone/>
            </a:pPr>
            <a:endParaRPr lang="pt-PT" sz="40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ctr">
              <a:buClr>
                <a:srgbClr val="000000"/>
              </a:buClr>
              <a:buFont typeface="Calibri" pitchFamily="34" charset="0"/>
              <a:buNone/>
            </a:pPr>
            <a:endParaRPr lang="pt-PT" sz="40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ctr">
              <a:buClr>
                <a:srgbClr val="000000"/>
              </a:buClr>
              <a:buFont typeface="Calibri" pitchFamily="34" charset="0"/>
              <a:buNone/>
            </a:pPr>
            <a:endParaRPr lang="pt-PT" sz="40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ctr"/>
            <a:endParaRPr lang="pt-PT" sz="40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5364" name="Shape 95"/>
          <p:cNvSpPr txBox="1">
            <a:spLocks noChangeArrowheads="1"/>
          </p:cNvSpPr>
          <p:nvPr/>
        </p:nvSpPr>
        <p:spPr bwMode="auto">
          <a:xfrm>
            <a:off x="0" y="6381750"/>
            <a:ext cx="3851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17375E"/>
              </a:buClr>
              <a:buSzPct val="25000"/>
              <a:buFont typeface="Calibri" pitchFamily="34" charset="0"/>
              <a:buNone/>
            </a:pPr>
            <a:r>
              <a:rPr lang="en-US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SPO – Serviço de Psicologia e Orientação</a:t>
            </a:r>
          </a:p>
        </p:txBody>
      </p:sp>
      <p:pic>
        <p:nvPicPr>
          <p:cNvPr id="15365" name="Shape 96" descr="logo cor copy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115888"/>
            <a:ext cx="13684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93"/>
          <p:cNvSpPr txBox="1">
            <a:spLocks noGrp="1"/>
          </p:cNvSpPr>
          <p:nvPr>
            <p:ph type="body" idx="1"/>
          </p:nvPr>
        </p:nvSpPr>
        <p:spPr>
          <a:xfrm>
            <a:off x="0" y="1584325"/>
            <a:ext cx="8964613" cy="5876925"/>
          </a:xfrm>
        </p:spPr>
        <p:txBody>
          <a:bodyPr tIns="45700" bIns="45700"/>
          <a:lstStyle/>
          <a:p>
            <a:pPr indent="-342900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            </a:t>
            </a:r>
            <a:r>
              <a:rPr lang="en-US" b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Exemplos de Cursos Superiores:</a:t>
            </a:r>
          </a:p>
          <a:p>
            <a:pPr indent="-342900" algn="just" eaLnBrk="1" hangingPunct="1">
              <a:spcBef>
                <a:spcPts val="563"/>
              </a:spcBef>
              <a:spcAft>
                <a:spcPct val="0"/>
              </a:spcAft>
              <a:buClr>
                <a:srgbClr val="000000"/>
              </a:buClr>
              <a:buSzPct val="25000"/>
              <a:buFontTx/>
              <a:buNone/>
            </a:pPr>
            <a:r>
              <a:rPr lang="en-US" sz="280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	</a:t>
            </a:r>
            <a:r>
              <a:rPr lang="en-US" sz="280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Direito; Criminologia; Línguas e Literaturas Modernas;  História; Filosofia; Sociologia; Jornalismo; Tradução; Secretariado, Animador Sociocultural; Ciências da Comunicação; Relações Comerciais Internacionais; Psicologia; Serviço Social; Educação Social e Gerontológica; Recursos Humanos; Geografia e Planeamento; Publicidade  e Marketing; Turismo; Relações Internacionais; Ciência Política;  Arqueologia; Assessoria e Tradução; Línguas e Culturas Orientais; Línguas e Literaturas Europeias; Tradução e Interpretação em Língua Gestual Portuguesa …</a:t>
            </a:r>
          </a:p>
        </p:txBody>
      </p:sp>
      <p:sp>
        <p:nvSpPr>
          <p:cNvPr id="33794" name="Shape 194"/>
          <p:cNvSpPr>
            <a:spLocks noChangeArrowheads="1"/>
          </p:cNvSpPr>
          <p:nvPr/>
        </p:nvSpPr>
        <p:spPr bwMode="auto">
          <a:xfrm>
            <a:off x="323850" y="1701800"/>
            <a:ext cx="762000" cy="431800"/>
          </a:xfrm>
          <a:prstGeom prst="rightArrow">
            <a:avLst>
              <a:gd name="adj1" fmla="val 15481"/>
              <a:gd name="adj2" fmla="val 50000"/>
            </a:avLst>
          </a:prstGeom>
          <a:solidFill>
            <a:srgbClr val="E46C0A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3795" name="Shape 19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rgbClr val="17375E"/>
          </a:solidFill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3600" b="1" smtClean="0">
                <a:solidFill>
                  <a:srgbClr val="FFFFFF"/>
                </a:solidFill>
                <a:latin typeface="Calibri" pitchFamily="34" charset="0"/>
                <a:cs typeface="Arial" charset="0"/>
                <a:sym typeface="Calibri" pitchFamily="34" charset="0"/>
              </a:rPr>
              <a:t>CURSOS CIENTÍFICO-HUMANÍSTICOS</a:t>
            </a:r>
          </a:p>
        </p:txBody>
      </p:sp>
      <p:sp>
        <p:nvSpPr>
          <p:cNvPr id="33796" name="Shape 196"/>
          <p:cNvSpPr txBox="1">
            <a:spLocks noChangeArrowheads="1"/>
          </p:cNvSpPr>
          <p:nvPr/>
        </p:nvSpPr>
        <p:spPr bwMode="auto">
          <a:xfrm>
            <a:off x="4643438" y="836613"/>
            <a:ext cx="4500562" cy="863600"/>
          </a:xfrm>
          <a:prstGeom prst="rect">
            <a:avLst/>
          </a:prstGeom>
          <a:solidFill>
            <a:srgbClr val="17375E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28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Línguas e Humanidades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201"/>
          <p:cNvSpPr txBox="1">
            <a:spLocks noGrp="1"/>
          </p:cNvSpPr>
          <p:nvPr>
            <p:ph type="body" idx="1"/>
          </p:nvPr>
        </p:nvSpPr>
        <p:spPr>
          <a:xfrm>
            <a:off x="-36513" y="1916113"/>
            <a:ext cx="9144001" cy="5300662"/>
          </a:xfrm>
        </p:spPr>
        <p:txBody>
          <a:bodyPr tIns="45700" bIns="45700"/>
          <a:lstStyle/>
          <a:p>
            <a:pPr indent="-34290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Char char="•"/>
            </a:pPr>
            <a:r>
              <a:rPr lang="en-US" sz="2800" b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Componente de Formação Geral	</a:t>
            </a:r>
          </a:p>
          <a:p>
            <a:pPr indent="-342900" eaLnBrk="1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b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</a:t>
            </a: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Português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Língua Estrangeira I, II ou III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Filosofia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Educação Física</a:t>
            </a:r>
          </a:p>
          <a:p>
            <a:pPr indent="-342900" eaLnBrk="1" hangingPunct="1">
              <a:lnSpc>
                <a:spcPct val="90000"/>
              </a:lnSpc>
              <a:spcBef>
                <a:spcPts val="563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Char char="•"/>
            </a:pPr>
            <a:r>
              <a:rPr lang="en-US" sz="2800" b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Componente de Formação Específica</a:t>
            </a:r>
          </a:p>
          <a:p>
            <a:pPr indent="-342900" eaLnBrk="1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Desenho A</a:t>
            </a:r>
          </a:p>
          <a:p>
            <a:pPr indent="-342900" eaLnBrk="1" hangingPunct="1">
              <a:lnSpc>
                <a:spcPct val="90000"/>
              </a:lnSpc>
              <a:spcBef>
                <a:spcPts val="238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</a:t>
            </a:r>
            <a:r>
              <a:rPr lang="en-US" sz="2400" u="sng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Escolher duas disciplinas:</a:t>
            </a:r>
          </a:p>
          <a:p>
            <a:pPr indent="-342900" eaLnBrk="1" hangingPunct="1">
              <a:lnSpc>
                <a:spcPct val="90000"/>
              </a:lnSpc>
              <a:spcBef>
                <a:spcPts val="238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Geometria Descritiva A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Matemática B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História da Cultura e das Artes</a:t>
            </a:r>
          </a:p>
          <a:p>
            <a:pPr indent="-342900" eaLnBrk="1" hangingPunct="1">
              <a:lnSpc>
                <a:spcPct val="90000"/>
              </a:lnSpc>
              <a:spcBef>
                <a:spcPts val="125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b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_______________________</a:t>
            </a:r>
          </a:p>
          <a:p>
            <a:pPr indent="-342900" eaLnBrk="1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Educação Moral e Religiosa (facultativa)‏</a:t>
            </a:r>
          </a:p>
          <a:p>
            <a:pPr indent="-342900" eaLnBrk="1" hangingPunct="1">
              <a:lnSpc>
                <a:spcPct val="90000"/>
              </a:lnSpc>
              <a:spcBef>
                <a:spcPts val="563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</a:pPr>
            <a:endParaRPr lang="pt-PT" sz="2800" b="1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indent="-342900" eaLnBrk="1" hangingPunct="1">
              <a:spcBef>
                <a:spcPts val="563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</a:pPr>
            <a:endParaRPr lang="pt-PT" sz="2800" b="1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pic>
        <p:nvPicPr>
          <p:cNvPr id="35842" name="Shape 20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1628775"/>
            <a:ext cx="26638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Shape 203" descr="C:\Users\Professor\Pictures\artes.jp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4868863"/>
            <a:ext cx="237648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Shape 204" descr="http://2.bp.blogspot.com/-fXRHLnmIdoc/Tcjztce6xaI/AAAAAAAAADg/f7y8iV8kA1w/s400/untitled.bmp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3213100"/>
            <a:ext cx="165576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Shape 20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rgbClr val="17375E"/>
          </a:solidFill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3600" b="1" smtClean="0">
                <a:solidFill>
                  <a:srgbClr val="FFFFFF"/>
                </a:solidFill>
                <a:latin typeface="Calibri" pitchFamily="34" charset="0"/>
                <a:cs typeface="Arial" charset="0"/>
                <a:sym typeface="Calibri" pitchFamily="34" charset="0"/>
              </a:rPr>
              <a:t>CURSOS CIENTÍFICO-HUMANÍSTICOS</a:t>
            </a:r>
          </a:p>
        </p:txBody>
      </p:sp>
      <p:sp>
        <p:nvSpPr>
          <p:cNvPr id="35846" name="Shape 206"/>
          <p:cNvSpPr txBox="1">
            <a:spLocks noChangeArrowheads="1"/>
          </p:cNvSpPr>
          <p:nvPr/>
        </p:nvSpPr>
        <p:spPr bwMode="auto">
          <a:xfrm>
            <a:off x="4643438" y="836613"/>
            <a:ext cx="4500562" cy="863600"/>
          </a:xfrm>
          <a:prstGeom prst="rect">
            <a:avLst/>
          </a:prstGeom>
          <a:solidFill>
            <a:srgbClr val="17375E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28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Artes Visuais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211"/>
          <p:cNvSpPr txBox="1">
            <a:spLocks noGrp="1"/>
          </p:cNvSpPr>
          <p:nvPr>
            <p:ph type="body" idx="1"/>
          </p:nvPr>
        </p:nvSpPr>
        <p:spPr>
          <a:xfrm>
            <a:off x="0" y="1728788"/>
            <a:ext cx="8964613" cy="6021387"/>
          </a:xfrm>
        </p:spPr>
        <p:txBody>
          <a:bodyPr tIns="45700" bIns="45700"/>
          <a:lstStyle/>
          <a:p>
            <a:pPr marL="0" indent="0" algn="just" eaLnBrk="1" hangingPunct="1">
              <a:spcBef>
                <a:spcPct val="0"/>
              </a:spcBef>
              <a:spcAft>
                <a:spcPct val="0"/>
              </a:spcAft>
              <a:buClr>
                <a:srgbClr val="17375E"/>
              </a:buClr>
              <a:buSzPct val="25000"/>
              <a:buFontTx/>
              <a:buNone/>
            </a:pPr>
            <a:r>
              <a:rPr lang="en-US" sz="2800" b="1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		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0"/>
              </a:spcAft>
              <a:buClr>
                <a:srgbClr val="17375E"/>
              </a:buClr>
              <a:buSzPct val="25000"/>
              <a:buFontTx/>
              <a:buNone/>
            </a:pPr>
            <a:r>
              <a:rPr lang="en-US" sz="2800" b="1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	    </a:t>
            </a:r>
            <a:r>
              <a:rPr lang="en-US" sz="2800" b="1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Exemplos</a:t>
            </a:r>
            <a:r>
              <a:rPr lang="en-US" sz="2800" b="1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de </a:t>
            </a:r>
            <a:r>
              <a:rPr lang="en-US" sz="2800" b="1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Cursos</a:t>
            </a:r>
            <a:r>
              <a:rPr lang="en-US" sz="2800" b="1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Superiores</a:t>
            </a:r>
            <a:r>
              <a:rPr lang="en-US" sz="2800" b="1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:</a:t>
            </a:r>
          </a:p>
          <a:p>
            <a:pPr marL="0" indent="0" algn="just" eaLnBrk="1" hangingPunct="1">
              <a:spcBef>
                <a:spcPts val="563"/>
              </a:spcBef>
              <a:spcAft>
                <a:spcPct val="0"/>
              </a:spcAft>
              <a:buClr>
                <a:srgbClr val="000000"/>
              </a:buClr>
              <a:buSzPct val="25000"/>
              <a:buFontTx/>
              <a:buNone/>
            </a:pPr>
            <a:endParaRPr lang="pt-PT" sz="2800" dirty="0" smtClean="0">
              <a:solidFill>
                <a:srgbClr val="17375E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marL="0" indent="0" algn="just" eaLnBrk="1" hangingPunct="1">
              <a:spcBef>
                <a:spcPts val="563"/>
              </a:spcBef>
              <a:spcAft>
                <a:spcPct val="0"/>
              </a:spcAft>
              <a:buClr>
                <a:srgbClr val="17375E"/>
              </a:buClr>
              <a:buSzPct val="25000"/>
              <a:buFontTx/>
              <a:buNone/>
            </a:pP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	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Arquitetura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;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Arquitetura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Paisagista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;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Escultura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;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Som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e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Imagem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; 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Conservação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e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Restauro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; Design e Marketing de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Moda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; Design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Gráfico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; Design de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Ambientes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; Design de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Comunicação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; Design do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Produto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; Design e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Multimédia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; Design de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Jogos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Digitais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;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Comunicação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e Design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Multimédia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;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Pintura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;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Artes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Plásticas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; Design de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Interiores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e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Equipamentos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;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Teatro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;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Animação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e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Produção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Artística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;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Artes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Plásticas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;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Ciências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da Arte e do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Património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… </a:t>
            </a:r>
          </a:p>
        </p:txBody>
      </p:sp>
      <p:sp>
        <p:nvSpPr>
          <p:cNvPr id="37890" name="Shape 212"/>
          <p:cNvSpPr>
            <a:spLocks noChangeArrowheads="1"/>
          </p:cNvSpPr>
          <p:nvPr/>
        </p:nvSpPr>
        <p:spPr bwMode="auto">
          <a:xfrm>
            <a:off x="395288" y="2205038"/>
            <a:ext cx="835025" cy="431800"/>
          </a:xfrm>
          <a:prstGeom prst="rightArrow">
            <a:avLst>
              <a:gd name="adj1" fmla="val 16019"/>
              <a:gd name="adj2" fmla="val 50002"/>
            </a:avLst>
          </a:prstGeom>
          <a:solidFill>
            <a:srgbClr val="E46C0A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7891" name="Shape 21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rgbClr val="17375E"/>
          </a:solidFill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3600" b="1" smtClean="0">
                <a:solidFill>
                  <a:srgbClr val="FFFFFF"/>
                </a:solidFill>
                <a:latin typeface="Calibri" pitchFamily="34" charset="0"/>
                <a:cs typeface="Arial" charset="0"/>
                <a:sym typeface="Calibri" pitchFamily="34" charset="0"/>
              </a:rPr>
              <a:t>CURSOS CIENTÍFICO-HUMANÍSTICOS</a:t>
            </a:r>
          </a:p>
        </p:txBody>
      </p:sp>
      <p:sp>
        <p:nvSpPr>
          <p:cNvPr id="37892" name="Shape 214"/>
          <p:cNvSpPr txBox="1">
            <a:spLocks noChangeArrowheads="1"/>
          </p:cNvSpPr>
          <p:nvPr/>
        </p:nvSpPr>
        <p:spPr bwMode="auto">
          <a:xfrm>
            <a:off x="4643438" y="836613"/>
            <a:ext cx="4500562" cy="863600"/>
          </a:xfrm>
          <a:prstGeom prst="rect">
            <a:avLst/>
          </a:prstGeom>
          <a:solidFill>
            <a:srgbClr val="17375E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28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Artes Visuais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219"/>
          <p:cNvSpPr txBox="1"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17375E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9938" name="Shape 220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40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CURSOS PROFISSIONAIS</a:t>
            </a:r>
          </a:p>
        </p:txBody>
      </p:sp>
      <p:sp>
        <p:nvSpPr>
          <p:cNvPr id="39939" name="Shape 221"/>
          <p:cNvSpPr txBox="1">
            <a:spLocks noChangeArrowheads="1"/>
          </p:cNvSpPr>
          <p:nvPr/>
        </p:nvSpPr>
        <p:spPr bwMode="auto">
          <a:xfrm>
            <a:off x="0" y="908050"/>
            <a:ext cx="91440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marL="184150" indent="-184150" algn="just">
              <a:lnSpc>
                <a:spcPct val="150000"/>
              </a:lnSpc>
              <a:buClr>
                <a:srgbClr val="17375E"/>
              </a:buClr>
              <a:buSzPct val="25000"/>
              <a:buFont typeface="Arial" charset="0"/>
              <a:buNone/>
            </a:pPr>
            <a:r>
              <a:rPr lang="en-US" sz="2000" b="1">
                <a:solidFill>
                  <a:srgbClr val="17375E"/>
                </a:solidFill>
              </a:rPr>
              <a:t>	         Os Cursos Profissionais são uma modalidade de formação inserida no ensino secundário, com dupla certificação, escolar e profissional, que se caracteriza por uma forte ligação ao mundo do trabalho.</a:t>
            </a:r>
          </a:p>
          <a:p>
            <a:pPr marL="184150" indent="-184150" algn="just">
              <a:spcBef>
                <a:spcPts val="1000"/>
              </a:spcBef>
              <a:buClr>
                <a:srgbClr val="17375E"/>
              </a:buClr>
              <a:buSzPct val="25000"/>
              <a:buFont typeface="Arial" charset="0"/>
              <a:buNone/>
            </a:pPr>
            <a:r>
              <a:rPr lang="en-US" sz="2000" b="1">
                <a:solidFill>
                  <a:srgbClr val="17375E"/>
                </a:solidFill>
              </a:rPr>
              <a:t>	Conferem dois diplomas: </a:t>
            </a:r>
          </a:p>
          <a:p>
            <a:pPr marL="184150" indent="-184150" algn="just">
              <a:spcBef>
                <a:spcPts val="1000"/>
              </a:spcBef>
              <a:buClr>
                <a:srgbClr val="17375E"/>
              </a:buClr>
              <a:buSzPct val="25000"/>
              <a:buFont typeface="Arial" charset="0"/>
              <a:buNone/>
            </a:pPr>
            <a:r>
              <a:rPr lang="en-US" sz="2000" b="1">
                <a:solidFill>
                  <a:srgbClr val="17375E"/>
                </a:solidFill>
              </a:rPr>
              <a:t>   - conclusão do ensino secundário; </a:t>
            </a:r>
          </a:p>
          <a:p>
            <a:pPr marL="184150" indent="-184150" algn="just">
              <a:spcBef>
                <a:spcPts val="1000"/>
              </a:spcBef>
              <a:buClr>
                <a:srgbClr val="17375E"/>
              </a:buClr>
              <a:buSzPct val="25000"/>
              <a:buFont typeface="Arial" charset="0"/>
              <a:buNone/>
            </a:pPr>
            <a:r>
              <a:rPr lang="en-US" sz="2000" b="1">
                <a:solidFill>
                  <a:srgbClr val="17375E"/>
                </a:solidFill>
              </a:rPr>
              <a:t>   - diploma de qualificação profissional de nível IV.</a:t>
            </a:r>
          </a:p>
          <a:p>
            <a:pPr marL="184150" indent="-184150" algn="just">
              <a:lnSpc>
                <a:spcPct val="150000"/>
              </a:lnSpc>
              <a:spcBef>
                <a:spcPts val="1000"/>
              </a:spcBef>
              <a:buClr>
                <a:srgbClr val="17375E"/>
              </a:buClr>
              <a:buSzPct val="25000"/>
              <a:buFont typeface="Arial" charset="0"/>
              <a:buNone/>
            </a:pPr>
            <a:r>
              <a:rPr lang="en-US" sz="2000" b="1">
                <a:solidFill>
                  <a:srgbClr val="17375E"/>
                </a:solidFill>
              </a:rPr>
              <a:t>	        Permitem o prosseguimento de estudos a nível superior universitário ou politécnico.</a:t>
            </a:r>
          </a:p>
          <a:p>
            <a:pPr marL="184150" indent="-184150" algn="just">
              <a:lnSpc>
                <a:spcPct val="150000"/>
              </a:lnSpc>
              <a:spcBef>
                <a:spcPts val="1000"/>
              </a:spcBef>
              <a:buClr>
                <a:srgbClr val="17375E"/>
              </a:buClr>
              <a:buSzPct val="25000"/>
              <a:buFont typeface="Arial" charset="0"/>
              <a:buNone/>
            </a:pPr>
            <a:r>
              <a:rPr lang="en-US" sz="2000" b="1">
                <a:solidFill>
                  <a:srgbClr val="17375E"/>
                </a:solidFill>
              </a:rPr>
              <a:t>          Têm uma estrutura curricular organizada em módulos, conferindo uma maior flexibilidade e respeito pelo ritmo de aprendizagem de cada aluno.</a:t>
            </a:r>
          </a:p>
        </p:txBody>
      </p:sp>
      <p:sp>
        <p:nvSpPr>
          <p:cNvPr id="39940" name="Shape 222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buClr>
                <a:srgbClr val="000000"/>
              </a:buClr>
              <a:buFont typeface="Calibri" pitchFamily="34" charset="0"/>
              <a:buNone/>
            </a:pPr>
            <a:endParaRPr lang="pt-PT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000000"/>
              </a:buClr>
              <a:buFont typeface="Calibri" pitchFamily="34" charset="0"/>
              <a:buNone/>
            </a:pPr>
            <a:endParaRPr lang="pt-PT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ctr"/>
            <a:endParaRPr lang="pt-PT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9941" name="Shape 22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r">
              <a:buClr>
                <a:srgbClr val="000000"/>
              </a:buClr>
              <a:buFont typeface="Calibri" pitchFamily="34" charset="0"/>
              <a:buNone/>
            </a:pPr>
            <a:endParaRPr lang="pt-PT" sz="1200">
              <a:solidFill>
                <a:srgbClr val="898989"/>
              </a:solidFill>
              <a:latin typeface="Calibri" pitchFamily="34" charset="0"/>
              <a:sym typeface="Calibri" pitchFamily="34" charset="0"/>
            </a:endParaRPr>
          </a:p>
          <a:p>
            <a:pPr algn="ctr"/>
            <a:endParaRPr lang="pt-PT" sz="1200">
              <a:solidFill>
                <a:srgbClr val="898989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9942" name="Shape 224"/>
          <p:cNvSpPr txBox="1">
            <a:spLocks noChangeArrowheads="1"/>
          </p:cNvSpPr>
          <p:nvPr/>
        </p:nvSpPr>
        <p:spPr bwMode="auto">
          <a:xfrm>
            <a:off x="2916238" y="6356350"/>
            <a:ext cx="1584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000000"/>
              </a:buClr>
              <a:buFont typeface="Calibri" pitchFamily="34" charset="0"/>
              <a:buNone/>
            </a:pPr>
            <a:endParaRPr lang="pt-PT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ctr">
              <a:buClr>
                <a:srgbClr val="000000"/>
              </a:buClr>
              <a:buFont typeface="Calibri" pitchFamily="34" charset="0"/>
              <a:buNone/>
            </a:pPr>
            <a:endParaRPr lang="pt-PT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ctr"/>
            <a:endParaRPr lang="pt-PT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9943" name="Shape 225"/>
          <p:cNvSpPr>
            <a:spLocks noChangeArrowheads="1"/>
          </p:cNvSpPr>
          <p:nvPr/>
        </p:nvSpPr>
        <p:spPr bwMode="auto">
          <a:xfrm>
            <a:off x="250825" y="1052513"/>
            <a:ext cx="504825" cy="360362"/>
          </a:xfrm>
          <a:prstGeom prst="rightArrow">
            <a:avLst>
              <a:gd name="adj1" fmla="val 12787"/>
              <a:gd name="adj2" fmla="val 49997"/>
            </a:avLst>
          </a:prstGeom>
          <a:solidFill>
            <a:srgbClr val="E46C0A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9944" name="Shape 226"/>
          <p:cNvSpPr>
            <a:spLocks noChangeArrowheads="1"/>
          </p:cNvSpPr>
          <p:nvPr/>
        </p:nvSpPr>
        <p:spPr bwMode="auto">
          <a:xfrm>
            <a:off x="179388" y="4365625"/>
            <a:ext cx="504825" cy="358775"/>
          </a:xfrm>
          <a:prstGeom prst="rightArrow">
            <a:avLst>
              <a:gd name="adj1" fmla="val 12824"/>
              <a:gd name="adj2" fmla="val 49997"/>
            </a:avLst>
          </a:prstGeom>
          <a:solidFill>
            <a:srgbClr val="E46C0A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9945" name="Shape 227"/>
          <p:cNvSpPr>
            <a:spLocks noChangeArrowheads="1"/>
          </p:cNvSpPr>
          <p:nvPr/>
        </p:nvSpPr>
        <p:spPr bwMode="auto">
          <a:xfrm>
            <a:off x="179388" y="5445125"/>
            <a:ext cx="504825" cy="360363"/>
          </a:xfrm>
          <a:prstGeom prst="rightArrow">
            <a:avLst>
              <a:gd name="adj1" fmla="val 12787"/>
              <a:gd name="adj2" fmla="val 49997"/>
            </a:avLst>
          </a:prstGeom>
          <a:solidFill>
            <a:srgbClr val="E46C0A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hape 23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rgbClr val="17375E"/>
          </a:solidFill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4000" b="1" smtClean="0">
                <a:solidFill>
                  <a:srgbClr val="FFFFFF"/>
                </a:solidFill>
                <a:latin typeface="Calibri" pitchFamily="34" charset="0"/>
                <a:cs typeface="Arial" charset="0"/>
                <a:sym typeface="Calibri" pitchFamily="34" charset="0"/>
              </a:rPr>
              <a:t>CURSOS PROFISSIONAIS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0" y="1412875"/>
            <a:ext cx="9144000" cy="5256213"/>
          </a:xfrm>
        </p:spPr>
        <p:txBody>
          <a:bodyPr tIns="45700" bIns="4570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0"/>
              </a:spcBef>
              <a:buClr>
                <a:srgbClr val="122B4A"/>
              </a:buClr>
              <a:buSzPct val="25000"/>
              <a:buFont typeface="Arial"/>
              <a:buNone/>
              <a:defRPr/>
            </a:pPr>
            <a:r>
              <a:rPr lang="en-US" sz="2000" dirty="0">
                <a:solidFill>
                  <a:srgbClr val="122B4A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Plano de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estudos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inclui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000" u="sng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3 </a:t>
            </a:r>
            <a:r>
              <a:rPr lang="en-US" sz="2000" u="sng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componentes</a:t>
            </a:r>
            <a:r>
              <a:rPr lang="en-US" sz="2000" u="sng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2000" u="sng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formação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000" b="1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Sociocultural, </a:t>
            </a:r>
            <a:r>
              <a:rPr lang="en-US" sz="2000" b="1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Científica</a:t>
            </a:r>
            <a:r>
              <a:rPr lang="en-US" sz="2000" b="1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lang="en-US" sz="2000" b="1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Técnica</a:t>
            </a:r>
            <a:r>
              <a:rPr lang="en-US" sz="2000" b="1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buClr>
                <a:srgbClr val="17375E"/>
              </a:buClr>
              <a:buSzPct val="25000"/>
              <a:buFont typeface="Arial"/>
              <a:buNone/>
              <a:defRPr/>
            </a:pP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marL="0" indent="0" algn="just" eaLnBrk="1" fontAlgn="auto" hangingPunct="1">
              <a:lnSpc>
                <a:spcPct val="150000"/>
              </a:lnSpc>
              <a:spcBef>
                <a:spcPts val="0"/>
              </a:spcBef>
              <a:buClr>
                <a:srgbClr val="17375E"/>
              </a:buClr>
              <a:buSzPct val="25000"/>
              <a:buFont typeface="Arial"/>
              <a:buNone/>
              <a:defRPr/>
            </a:pP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Formação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Técnica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inclui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uma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formação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contexto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trabalho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indent="0" algn="just" eaLnBrk="1" fontAlgn="auto" hangingPunct="1">
              <a:lnSpc>
                <a:spcPct val="150000"/>
              </a:lnSpc>
              <a:spcBef>
                <a:spcPts val="0"/>
              </a:spcBef>
              <a:buSzPct val="25000"/>
              <a:buFont typeface="Arial"/>
              <a:buNone/>
              <a:defRPr/>
            </a:pPr>
            <a:endParaRPr sz="2000" b="1" u="sng" dirty="0">
              <a:solidFill>
                <a:srgbClr val="17375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algn="just" eaLnBrk="1" fontAlgn="auto" hangingPunct="1">
              <a:lnSpc>
                <a:spcPct val="150000"/>
              </a:lnSpc>
              <a:spcBef>
                <a:spcPts val="0"/>
              </a:spcBef>
              <a:buClr>
                <a:srgbClr val="17375E"/>
              </a:buClr>
              <a:buSzPct val="25000"/>
              <a:buFont typeface="Arial"/>
              <a:buNone/>
              <a:defRPr/>
            </a:pP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Duração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: 3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anos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letivos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– 10.º, 11.º e 12.º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anos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escolaridade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, com um total de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horas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ciclo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formação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2000" b="1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3230 </a:t>
            </a:r>
            <a:r>
              <a:rPr lang="en-US" sz="2000" b="1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horas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indent="0" algn="just" eaLnBrk="1" fontAlgn="auto" hangingPunct="1">
              <a:lnSpc>
                <a:spcPct val="150000"/>
              </a:lnSpc>
              <a:spcBef>
                <a:spcPts val="0"/>
              </a:spcBef>
              <a:buSzPct val="25000"/>
              <a:buFont typeface="Arial"/>
              <a:buNone/>
              <a:defRPr/>
            </a:pPr>
            <a:endParaRPr sz="2000" dirty="0">
              <a:solidFill>
                <a:srgbClr val="122B4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algn="just" eaLnBrk="1" fontAlgn="auto" hangingPunct="1">
              <a:lnSpc>
                <a:spcPct val="150000"/>
              </a:lnSpc>
              <a:spcBef>
                <a:spcPts val="0"/>
              </a:spcBef>
              <a:buClr>
                <a:srgbClr val="17375E"/>
              </a:buClr>
              <a:buSzPct val="25000"/>
              <a:buFont typeface="Arial"/>
              <a:buNone/>
              <a:defRPr/>
            </a:pP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Os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Cursos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Profissionais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funcionam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escolas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profissionais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públicas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ou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privadas</a:t>
            </a:r>
            <a:r>
              <a:rPr lang="en-US" sz="2000" dirty="0" smtClean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escolas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secundárias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da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rede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pública</a:t>
            </a:r>
            <a:r>
              <a:rPr lang="en-US" sz="2000" dirty="0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indent="0" algn="just" eaLnBrk="1" fontAlgn="auto" hangingPunct="1">
              <a:lnSpc>
                <a:spcPct val="150000"/>
              </a:lnSpc>
              <a:spcBef>
                <a:spcPts val="400"/>
              </a:spcBef>
              <a:buFont typeface="Arial"/>
              <a:buNone/>
              <a:defRPr/>
            </a:pPr>
            <a:endParaRPr sz="2000" dirty="0">
              <a:solidFill>
                <a:srgbClr val="122B4A"/>
              </a:solidFill>
            </a:endParaRPr>
          </a:p>
          <a:p>
            <a:pPr indent="-342900" eaLnBrk="1" fontAlgn="auto" hangingPunct="1">
              <a:spcBef>
                <a:spcPts val="400"/>
              </a:spcBef>
              <a:buFont typeface="Arial"/>
              <a:buNone/>
              <a:defRPr/>
            </a:pPr>
            <a:endParaRPr sz="2000" dirty="0">
              <a:solidFill>
                <a:srgbClr val="122B4A"/>
              </a:solidFill>
            </a:endParaRPr>
          </a:p>
        </p:txBody>
      </p:sp>
      <p:sp>
        <p:nvSpPr>
          <p:cNvPr id="41987" name="Shape 234"/>
          <p:cNvSpPr>
            <a:spLocks noChangeArrowheads="1"/>
          </p:cNvSpPr>
          <p:nvPr/>
        </p:nvSpPr>
        <p:spPr bwMode="auto">
          <a:xfrm>
            <a:off x="107950" y="1555750"/>
            <a:ext cx="503238" cy="360363"/>
          </a:xfrm>
          <a:prstGeom prst="rightArrow">
            <a:avLst>
              <a:gd name="adj1" fmla="val 12759"/>
              <a:gd name="adj2" fmla="val 50002"/>
            </a:avLst>
          </a:prstGeom>
          <a:solidFill>
            <a:srgbClr val="E46C0A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1988" name="Shape 235"/>
          <p:cNvSpPr>
            <a:spLocks noChangeArrowheads="1"/>
          </p:cNvSpPr>
          <p:nvPr/>
        </p:nvSpPr>
        <p:spPr bwMode="auto">
          <a:xfrm>
            <a:off x="107950" y="2995613"/>
            <a:ext cx="503238" cy="360362"/>
          </a:xfrm>
          <a:prstGeom prst="rightArrow">
            <a:avLst>
              <a:gd name="adj1" fmla="val 12759"/>
              <a:gd name="adj2" fmla="val 50002"/>
            </a:avLst>
          </a:prstGeom>
          <a:solidFill>
            <a:srgbClr val="E46C0A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1989" name="Shape 236"/>
          <p:cNvSpPr>
            <a:spLocks noChangeArrowheads="1"/>
          </p:cNvSpPr>
          <p:nvPr/>
        </p:nvSpPr>
        <p:spPr bwMode="auto">
          <a:xfrm>
            <a:off x="107950" y="3932238"/>
            <a:ext cx="503238" cy="360362"/>
          </a:xfrm>
          <a:prstGeom prst="rightArrow">
            <a:avLst>
              <a:gd name="adj1" fmla="val 12759"/>
              <a:gd name="adj2" fmla="val 50002"/>
            </a:avLst>
          </a:prstGeom>
          <a:solidFill>
            <a:srgbClr val="E46C0A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1990" name="Shape 237"/>
          <p:cNvSpPr>
            <a:spLocks noChangeArrowheads="1"/>
          </p:cNvSpPr>
          <p:nvPr/>
        </p:nvSpPr>
        <p:spPr bwMode="auto">
          <a:xfrm>
            <a:off x="107950" y="5300663"/>
            <a:ext cx="503238" cy="360362"/>
          </a:xfrm>
          <a:prstGeom prst="rightArrow">
            <a:avLst>
              <a:gd name="adj1" fmla="val 12759"/>
              <a:gd name="adj2" fmla="val 50002"/>
            </a:avLst>
          </a:prstGeom>
          <a:solidFill>
            <a:srgbClr val="E46C0A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242"/>
          <p:cNvSpPr txBox="1">
            <a:spLocks noGrp="1"/>
          </p:cNvSpPr>
          <p:nvPr>
            <p:ph type="body" idx="1"/>
          </p:nvPr>
        </p:nvSpPr>
        <p:spPr>
          <a:xfrm>
            <a:off x="250825" y="1268413"/>
            <a:ext cx="8497888" cy="5732462"/>
          </a:xfrm>
        </p:spPr>
        <p:txBody>
          <a:bodyPr tIns="45700" bIns="45700"/>
          <a:lstStyle/>
          <a:p>
            <a:pPr indent="-342900" algn="just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	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A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melhor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escolha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é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sempre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aquela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que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é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realizada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de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modo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consciente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,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levando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em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conta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as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informações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sobre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si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e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sobre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as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alternativas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de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formação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após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o 9.º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ano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de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escolaridade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.</a:t>
            </a:r>
          </a:p>
          <a:p>
            <a:pPr indent="-342900" algn="just" eaLnBrk="1" hangingPunct="1">
              <a:spcBef>
                <a:spcPts val="475"/>
              </a:spcBef>
              <a:spcAft>
                <a:spcPct val="0"/>
              </a:spcAft>
              <a:buClr>
                <a:srgbClr val="17375E"/>
              </a:buClr>
              <a:buSzPct val="25000"/>
              <a:buFontTx/>
              <a:buNone/>
            </a:pP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	 A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segurança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com a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escolha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é o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único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caminho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possível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capaz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de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evitar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frustrações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400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futuras</a:t>
            </a:r>
            <a:r>
              <a:rPr lang="en-US" sz="24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.</a:t>
            </a:r>
          </a:p>
          <a:p>
            <a:pPr indent="-342900" eaLnBrk="1" hangingPunct="1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</a:pPr>
            <a:endParaRPr lang="pt-PT" sz="2400" dirty="0" smtClean="0">
              <a:solidFill>
                <a:srgbClr val="17375E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44034" name="Shape 24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rgbClr val="17375E"/>
          </a:solidFill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2800" smtClean="0">
                <a:solidFill>
                  <a:srgbClr val="FFFFFF"/>
                </a:solidFill>
                <a:latin typeface="Calibri" pitchFamily="34" charset="0"/>
                <a:cs typeface="Arial" charset="0"/>
                <a:sym typeface="Calibri" pitchFamily="34" charset="0"/>
              </a:rPr>
              <a:t>9.º ANO… e agora? </a:t>
            </a:r>
          </a:p>
        </p:txBody>
      </p:sp>
      <p:pic>
        <p:nvPicPr>
          <p:cNvPr id="44035" name="Shape 24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188913"/>
            <a:ext cx="15128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Shape 245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4350" y="3041650"/>
            <a:ext cx="5194300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Shape 246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1213" y="4243388"/>
            <a:ext cx="24860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hape 251"/>
          <p:cNvSpPr txBox="1"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17375E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280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9.º ANO … e agora? </a:t>
            </a:r>
          </a:p>
        </p:txBody>
      </p:sp>
      <p:pic>
        <p:nvPicPr>
          <p:cNvPr id="46082" name="Shape 25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188913"/>
            <a:ext cx="15128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Shape 253" descr="http://campusdapsicologia.pt/wp-content/uploads/2014/10/vocacao1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1341438"/>
            <a:ext cx="295275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Shape 254"/>
          <p:cNvSpPr txBox="1">
            <a:spLocks noChangeArrowheads="1"/>
          </p:cNvSpPr>
          <p:nvPr/>
        </p:nvSpPr>
        <p:spPr bwMode="auto">
          <a:xfrm>
            <a:off x="3059113" y="1196975"/>
            <a:ext cx="576103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just">
              <a:buClr>
                <a:srgbClr val="000000"/>
              </a:buClr>
              <a:buFont typeface="Calibri" pitchFamily="34" charset="0"/>
              <a:buNone/>
            </a:pPr>
            <a:endParaRPr lang="pt-PT" sz="2800" b="1" dirty="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just">
              <a:buClr>
                <a:srgbClr val="17375E"/>
              </a:buClr>
              <a:buSzPct val="25000"/>
              <a:buFont typeface="Calibri" pitchFamily="34" charset="0"/>
              <a:buNone/>
            </a:pPr>
            <a:r>
              <a:rPr lang="en-US" sz="28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As </a:t>
            </a:r>
            <a:r>
              <a:rPr lang="en-US" sz="2800" dirty="0" err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decisões</a:t>
            </a:r>
            <a:r>
              <a:rPr lang="en-US" sz="28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2800" dirty="0" err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tomadas</a:t>
            </a:r>
            <a:r>
              <a:rPr lang="en-US" sz="28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no final do 9.º </a:t>
            </a:r>
            <a:r>
              <a:rPr lang="en-US" sz="2800" dirty="0" err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ano</a:t>
            </a:r>
            <a:r>
              <a:rPr lang="en-US" sz="28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2800" dirty="0" err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são</a:t>
            </a:r>
            <a:r>
              <a:rPr lang="en-US" sz="28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2800" dirty="0" err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importantes</a:t>
            </a:r>
            <a:r>
              <a:rPr lang="en-US" sz="28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, </a:t>
            </a:r>
            <a:r>
              <a:rPr lang="en-US" sz="2800" dirty="0" err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pois</a:t>
            </a:r>
            <a:r>
              <a:rPr lang="en-US" sz="28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2800" dirty="0" err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poderão</a:t>
            </a:r>
            <a:r>
              <a:rPr lang="en-US" sz="28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2800" dirty="0" err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promover</a:t>
            </a:r>
            <a:r>
              <a:rPr lang="en-US" sz="28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o </a:t>
            </a:r>
            <a:r>
              <a:rPr lang="en-US" sz="2800" dirty="0" err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teu</a:t>
            </a:r>
            <a:r>
              <a:rPr lang="en-US" sz="28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2800" b="1" dirty="0" err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sucesso</a:t>
            </a:r>
            <a:r>
              <a:rPr lang="en-US" sz="2800" b="1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escolar e </a:t>
            </a:r>
            <a:r>
              <a:rPr lang="en-US" sz="2800" b="1" dirty="0" err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pessoal</a:t>
            </a:r>
            <a:r>
              <a:rPr lang="en-US" sz="28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. </a:t>
            </a:r>
            <a:r>
              <a:rPr lang="en-US" sz="2800" dirty="0" err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Contudo</a:t>
            </a:r>
            <a:r>
              <a:rPr lang="en-US" sz="28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, as </a:t>
            </a:r>
            <a:r>
              <a:rPr lang="en-US" sz="2800" dirty="0" err="1" smtClean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mesmas</a:t>
            </a:r>
            <a:r>
              <a:rPr lang="en-US" sz="2800" dirty="0" smtClean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2800" dirty="0" err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não</a:t>
            </a:r>
            <a:r>
              <a:rPr lang="en-US" sz="28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2800" dirty="0" err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são</a:t>
            </a:r>
            <a:r>
              <a:rPr lang="en-US" sz="28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2800" dirty="0" err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irreversíveis</a:t>
            </a:r>
            <a:r>
              <a:rPr lang="en-US" sz="28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. É </a:t>
            </a:r>
            <a:r>
              <a:rPr lang="en-US" sz="2800" dirty="0" err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sempre</a:t>
            </a:r>
            <a:r>
              <a:rPr lang="en-US" sz="28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2800" dirty="0" err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possível</a:t>
            </a:r>
            <a:r>
              <a:rPr lang="en-US" sz="28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2800" dirty="0" err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reformular</a:t>
            </a:r>
            <a:r>
              <a:rPr lang="en-US" sz="28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as </a:t>
            </a:r>
            <a:r>
              <a:rPr lang="en-US" sz="2800" dirty="0" err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escolhas</a:t>
            </a:r>
            <a:r>
              <a:rPr lang="en-US" sz="28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.  </a:t>
            </a:r>
            <a:r>
              <a:rPr lang="en-US" dirty="0">
                <a:latin typeface="Calibri" pitchFamily="34" charset="0"/>
                <a:sym typeface="Calibri" pitchFamily="34" charset="0"/>
              </a:rPr>
              <a:t> </a:t>
            </a:r>
          </a:p>
        </p:txBody>
      </p:sp>
      <p:sp>
        <p:nvSpPr>
          <p:cNvPr id="46085" name="Shape 255"/>
          <p:cNvSpPr txBox="1">
            <a:spLocks noChangeArrowheads="1"/>
          </p:cNvSpPr>
          <p:nvPr/>
        </p:nvSpPr>
        <p:spPr bwMode="auto">
          <a:xfrm>
            <a:off x="0" y="4365625"/>
            <a:ext cx="89646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just">
              <a:buClr>
                <a:srgbClr val="000000"/>
              </a:buClr>
              <a:buFont typeface="Calibri" pitchFamily="34" charset="0"/>
              <a:buNone/>
            </a:pPr>
            <a:endParaRPr lang="pt-PT" sz="28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just">
              <a:buClr>
                <a:srgbClr val="17375E"/>
              </a:buClr>
              <a:buSzPct val="25000"/>
              <a:buFont typeface="Calibri" pitchFamily="34" charset="0"/>
              <a:buNone/>
            </a:pPr>
            <a:r>
              <a:rPr lang="en-US" sz="28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Qualquer que seja a tua escolha, o mais importante é que </a:t>
            </a:r>
            <a:r>
              <a:rPr lang="en-US" sz="28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estabeleças os objetivos para os teus estudos e faças tudo para os alcançar</a:t>
            </a:r>
            <a:r>
              <a:rPr lang="en-US" sz="28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! 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Shape 260" descr="http://cliparts.co/cliparts/pc5/ooq/pc5ooqgxi.gif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4076700"/>
            <a:ext cx="23050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Shape 261"/>
          <p:cNvSpPr txBox="1">
            <a:spLocks noGrp="1"/>
          </p:cNvSpPr>
          <p:nvPr>
            <p:ph type="title"/>
          </p:nvPr>
        </p:nvSpPr>
        <p:spPr>
          <a:xfrm>
            <a:off x="0" y="0"/>
            <a:ext cx="8964613" cy="1052513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en-US" sz="280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/>
            </a:r>
            <a:br>
              <a:rPr lang="en-US" sz="280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endParaRPr lang="en-US" sz="280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48131" name="Shape 262"/>
          <p:cNvSpPr txBox="1">
            <a:spLocks noGrp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 tIns="45700" bIns="45700"/>
          <a:lstStyle/>
          <a:p>
            <a:pPr marL="0" indent="0" algn="just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	</a:t>
            </a:r>
            <a:r>
              <a:rPr lang="en-US" sz="2600" b="1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Atenção</a:t>
            </a:r>
            <a:r>
              <a:rPr lang="en-US" sz="2600" b="1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!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0"/>
              </a:spcAft>
              <a:buClr>
                <a:srgbClr val="17375E"/>
              </a:buClr>
              <a:buSzPct val="25000"/>
              <a:buFontTx/>
              <a:buNone/>
            </a:pPr>
            <a:r>
              <a:rPr lang="en-US" sz="2600" b="1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		      </a:t>
            </a:r>
            <a:r>
              <a:rPr lang="en-US" sz="2600" b="1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Não</a:t>
            </a:r>
            <a:r>
              <a:rPr lang="en-US" sz="2600" b="1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600" b="1" dirty="0" err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esquecer</a:t>
            </a:r>
            <a:r>
              <a:rPr lang="en-US" sz="2600" b="1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!</a:t>
            </a:r>
          </a:p>
          <a:p>
            <a:pPr marL="0" indent="0" algn="just" eaLnBrk="1" hangingPunct="1">
              <a:spcBef>
                <a:spcPts val="363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Negativas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no 9.º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ano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podem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representar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negativas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no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Ensino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Secundário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… </a:t>
            </a:r>
          </a:p>
          <a:p>
            <a:pPr marL="0" indent="0" algn="just" eaLnBrk="1" hangingPunct="1">
              <a:spcBef>
                <a:spcPts val="363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Porque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não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começar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a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preveni-las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,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já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este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ano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?</a:t>
            </a:r>
          </a:p>
          <a:p>
            <a:pPr marL="0" indent="0" algn="just" eaLnBrk="1" hangingPunct="1"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  <a:buSzPct val="25000"/>
              <a:buFontTx/>
              <a:buNone/>
            </a:pPr>
            <a:endParaRPr lang="pt-PT" sz="1800" dirty="0" smtClean="0">
              <a:solidFill>
                <a:srgbClr val="1F497D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marL="0" indent="0" algn="just" eaLnBrk="1" hangingPunct="1">
              <a:spcBef>
                <a:spcPts val="363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No 10.º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Ano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é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indispensável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ter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um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método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de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estudo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e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hábitos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de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trabalho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diários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, sob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pena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de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surgir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insucesso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, logo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nos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primeiros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meses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de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aulas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.</a:t>
            </a:r>
          </a:p>
          <a:p>
            <a:pPr marL="0" indent="0" algn="just" eaLnBrk="1" hangingPunct="1">
              <a:spcBef>
                <a:spcPts val="400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Porque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não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começar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a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desenvolver</a:t>
            </a:r>
            <a:r>
              <a:rPr lang="en-US" sz="20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2000" b="1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AGORA</a:t>
            </a:r>
            <a:r>
              <a:rPr lang="en-US" sz="2000" dirty="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um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verdadeiro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método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de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estudo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?</a:t>
            </a:r>
          </a:p>
          <a:p>
            <a:pPr marL="0" indent="0" algn="just" ea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25000"/>
              <a:buFontTx/>
              <a:buNone/>
            </a:pPr>
            <a:endParaRPr lang="pt-PT" sz="2000" dirty="0" smtClean="0">
              <a:solidFill>
                <a:srgbClr val="1F497D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marL="0" indent="0" algn="just" eaLnBrk="1" hangingPunct="1">
              <a:spcBef>
                <a:spcPts val="400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000" dirty="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</a:t>
            </a:r>
          </a:p>
        </p:txBody>
      </p:sp>
      <p:sp>
        <p:nvSpPr>
          <p:cNvPr id="48132" name="Shape 263"/>
          <p:cNvSpPr txBox="1"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17375E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28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/>
            </a:r>
            <a:br>
              <a:rPr lang="en-US" sz="28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</a:br>
            <a:r>
              <a:rPr lang="en-US" sz="28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Antes do 10.º ano é necessário concluir o 9.º ano!</a:t>
            </a:r>
            <a:r>
              <a:rPr lang="en-US" sz="4000" b="1">
                <a:solidFill>
                  <a:srgbClr val="E46C0A"/>
                </a:solidFill>
                <a:latin typeface="Calibri" pitchFamily="34" charset="0"/>
                <a:sym typeface="Calibri" pitchFamily="34" charset="0"/>
              </a:rPr>
              <a:t/>
            </a:r>
            <a:br>
              <a:rPr lang="en-US" sz="4000" b="1">
                <a:solidFill>
                  <a:srgbClr val="E46C0A"/>
                </a:solidFill>
                <a:latin typeface="Calibri" pitchFamily="34" charset="0"/>
                <a:sym typeface="Calibri" pitchFamily="34" charset="0"/>
              </a:rPr>
            </a:br>
            <a:endParaRPr lang="en-US" sz="4000" b="1">
              <a:solidFill>
                <a:srgbClr val="E46C0A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8133" name="Shape 264"/>
          <p:cNvSpPr txBox="1">
            <a:spLocks noChangeArrowheads="1"/>
          </p:cNvSpPr>
          <p:nvPr/>
        </p:nvSpPr>
        <p:spPr bwMode="auto">
          <a:xfrm>
            <a:off x="468313" y="3860800"/>
            <a:ext cx="5903912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just">
              <a:buClr>
                <a:srgbClr val="1F497D"/>
              </a:buClr>
              <a:buSzPct val="25000"/>
              <a:buFont typeface="Calibri" pitchFamily="34" charset="0"/>
              <a:buNone/>
            </a:pP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Os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exames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de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Matemática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e de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Português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no final do 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9.º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ano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,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valem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30% da nota final,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tal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como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os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exames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do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Secundário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.</a:t>
            </a:r>
          </a:p>
          <a:p>
            <a:pPr algn="just">
              <a:buClr>
                <a:srgbClr val="000000"/>
              </a:buClr>
              <a:buFont typeface="Calibri" pitchFamily="34" charset="0"/>
              <a:buNone/>
            </a:pPr>
            <a:endParaRPr lang="pt-PT" sz="1800" dirty="0">
              <a:solidFill>
                <a:srgbClr val="1F497D"/>
              </a:solidFill>
              <a:latin typeface="Calibri" pitchFamily="34" charset="0"/>
              <a:sym typeface="Calibri" pitchFamily="34" charset="0"/>
            </a:endParaRPr>
          </a:p>
          <a:p>
            <a:pPr algn="just">
              <a:buClr>
                <a:srgbClr val="1F497D"/>
              </a:buClr>
              <a:buSzPct val="25000"/>
              <a:buFont typeface="Calibri" pitchFamily="34" charset="0"/>
              <a:buNone/>
            </a:pP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Para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concluíres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o 12.º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ano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,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terás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que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obter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aprovação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a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todas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as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disciplinas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do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teu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plano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de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estudos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.</a:t>
            </a:r>
          </a:p>
          <a:p>
            <a:pPr algn="just">
              <a:buClr>
                <a:srgbClr val="000000"/>
              </a:buClr>
              <a:buFont typeface="Calibri" pitchFamily="34" charset="0"/>
              <a:buNone/>
            </a:pPr>
            <a:endParaRPr lang="pt-PT" sz="1800" dirty="0">
              <a:solidFill>
                <a:srgbClr val="1F497D"/>
              </a:solidFill>
              <a:latin typeface="Calibri" pitchFamily="34" charset="0"/>
              <a:sym typeface="Calibri" pitchFamily="34" charset="0"/>
            </a:endParaRPr>
          </a:p>
          <a:p>
            <a:pPr algn="just">
              <a:buClr>
                <a:srgbClr val="1F497D"/>
              </a:buClr>
              <a:buSzPct val="25000"/>
              <a:buFont typeface="Calibri" pitchFamily="34" charset="0"/>
              <a:buNone/>
            </a:pP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O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ingresso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no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Ensino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Superior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depende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da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média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do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Ensino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S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ecundário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(10.º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ao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1800" dirty="0" smtClean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12.º </a:t>
            </a:r>
            <a:r>
              <a:rPr lang="en-US" sz="1800" dirty="0" err="1" smtClean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anos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) e dos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resultado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dos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exames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n-US" sz="1800" dirty="0" err="1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nacionais</a:t>
            </a:r>
            <a:r>
              <a:rPr lang="en-US" sz="1800" dirty="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.</a:t>
            </a:r>
          </a:p>
          <a:p>
            <a:pPr algn="ctr"/>
            <a:endParaRPr lang="pt-PT" sz="1800" dirty="0">
              <a:solidFill>
                <a:srgbClr val="1F497D"/>
              </a:solidFill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Shape 269" descr="http://mattmayberryonline.com/wp-content/uploads/2013/04/Improve-Business-Success-Rate-620x465.jp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1463675"/>
            <a:ext cx="2811463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Shape 270"/>
          <p:cNvSpPr txBox="1"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17375E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28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 ACREDITA EM TI!</a:t>
            </a:r>
          </a:p>
        </p:txBody>
      </p:sp>
      <p:sp>
        <p:nvSpPr>
          <p:cNvPr id="50179" name="Shape 271"/>
          <p:cNvSpPr txBox="1">
            <a:spLocks noChangeArrowheads="1"/>
          </p:cNvSpPr>
          <p:nvPr/>
        </p:nvSpPr>
        <p:spPr bwMode="auto">
          <a:xfrm>
            <a:off x="2268538" y="1557338"/>
            <a:ext cx="66246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just">
              <a:buClr>
                <a:srgbClr val="000000"/>
              </a:buClr>
              <a:buFont typeface="Calibri" pitchFamily="34" charset="0"/>
              <a:buNone/>
            </a:pPr>
            <a:endParaRPr lang="pt-PT" sz="28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just">
              <a:buClr>
                <a:srgbClr val="17375E"/>
              </a:buClr>
              <a:buSzPct val="25000"/>
              <a:buFont typeface="Calibri" pitchFamily="34" charset="0"/>
              <a:buNone/>
            </a:pPr>
            <a:r>
              <a:rPr lang="en-US" sz="28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O Processo de Aprendizagem é longo e exige Persistência e Empenho para a concretização dos projetos vocacionais.</a:t>
            </a:r>
          </a:p>
        </p:txBody>
      </p:sp>
      <p:pic>
        <p:nvPicPr>
          <p:cNvPr id="50180" name="Shape 272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3716338"/>
            <a:ext cx="2520950" cy="283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Shape 273"/>
          <p:cNvSpPr txBox="1">
            <a:spLocks noChangeArrowheads="1"/>
          </p:cNvSpPr>
          <p:nvPr/>
        </p:nvSpPr>
        <p:spPr bwMode="auto">
          <a:xfrm>
            <a:off x="323850" y="4437063"/>
            <a:ext cx="61198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000000"/>
              </a:buClr>
              <a:buFont typeface="Calibri" pitchFamily="34" charset="0"/>
              <a:buNone/>
            </a:pPr>
            <a:endParaRPr lang="pt-PT" sz="32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ctr">
              <a:buClr>
                <a:srgbClr val="17375E"/>
              </a:buClr>
              <a:buSzPct val="25000"/>
              <a:buFont typeface="Calibri" pitchFamily="34" charset="0"/>
              <a:buNone/>
            </a:pPr>
            <a:r>
              <a:rPr lang="en-US" sz="32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Contamos e estamos contigo na Construção do Teu Futuro!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Shape 101" descr="http://media5.picsearch.com/is?ze-ZC4xaIfaKF6cK6pxOkEzv-PHsnt3Arg1F2r_tzRc&amp;height=17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08050"/>
            <a:ext cx="256222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Shape 102"/>
          <p:cNvSpPr txBox="1"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17375E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280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9.º ANO … e agora? </a:t>
            </a:r>
          </a:p>
        </p:txBody>
      </p:sp>
      <p:sp>
        <p:nvSpPr>
          <p:cNvPr id="17411" name="Shape 103"/>
          <p:cNvSpPr txBox="1">
            <a:spLocks noChangeArrowheads="1"/>
          </p:cNvSpPr>
          <p:nvPr/>
        </p:nvSpPr>
        <p:spPr bwMode="auto">
          <a:xfrm>
            <a:off x="2771775" y="3357563"/>
            <a:ext cx="36004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17375E"/>
              </a:buClr>
              <a:buSzPct val="25000"/>
              <a:buFont typeface="Arial" charset="0"/>
              <a:buNone/>
            </a:pPr>
            <a:r>
              <a:rPr lang="en-US" sz="2800" b="1">
                <a:solidFill>
                  <a:srgbClr val="17375E"/>
                </a:solidFill>
              </a:rPr>
              <a:t>CURSOS DE NÍVEL SECUNDÁRIO</a:t>
            </a:r>
          </a:p>
          <a:p>
            <a:pPr algn="ctr"/>
            <a:endParaRPr lang="pt-PT" sz="2800" b="1">
              <a:solidFill>
                <a:srgbClr val="17375E"/>
              </a:solidFill>
            </a:endParaRPr>
          </a:p>
        </p:txBody>
      </p:sp>
      <p:sp>
        <p:nvSpPr>
          <p:cNvPr id="17412" name="Shape 104"/>
          <p:cNvSpPr txBox="1">
            <a:spLocks noChangeArrowheads="1"/>
          </p:cNvSpPr>
          <p:nvPr/>
        </p:nvSpPr>
        <p:spPr bwMode="auto">
          <a:xfrm flipH="1">
            <a:off x="684213" y="4508500"/>
            <a:ext cx="24114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17375E"/>
              </a:buClr>
              <a:buSzPct val="25000"/>
              <a:buFont typeface="Calibri" pitchFamily="34" charset="0"/>
              <a:buNone/>
            </a:pPr>
            <a:r>
              <a:rPr lang="en-US" sz="20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Cursos        Profissionais </a:t>
            </a:r>
          </a:p>
        </p:txBody>
      </p:sp>
      <p:sp>
        <p:nvSpPr>
          <p:cNvPr id="17413" name="Shape 105"/>
          <p:cNvSpPr txBox="1">
            <a:spLocks noChangeArrowheads="1"/>
          </p:cNvSpPr>
          <p:nvPr/>
        </p:nvSpPr>
        <p:spPr bwMode="auto">
          <a:xfrm>
            <a:off x="5795963" y="4652963"/>
            <a:ext cx="3024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17375E"/>
              </a:buClr>
              <a:buSzPct val="25000"/>
              <a:buFont typeface="Calibri" pitchFamily="34" charset="0"/>
              <a:buNone/>
            </a:pPr>
            <a:r>
              <a:rPr lang="en-US" sz="20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Cursos </a:t>
            </a:r>
          </a:p>
          <a:p>
            <a:pPr algn="ctr">
              <a:buClr>
                <a:srgbClr val="17375E"/>
              </a:buClr>
              <a:buSzPct val="25000"/>
              <a:buFont typeface="Calibri" pitchFamily="34" charset="0"/>
              <a:buNone/>
            </a:pPr>
            <a:r>
              <a:rPr lang="en-US" sz="20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   Artísticos Especializados</a:t>
            </a:r>
          </a:p>
        </p:txBody>
      </p:sp>
      <p:sp>
        <p:nvSpPr>
          <p:cNvPr id="17414" name="Shape 106"/>
          <p:cNvSpPr>
            <a:spLocks noChangeArrowheads="1"/>
          </p:cNvSpPr>
          <p:nvPr/>
        </p:nvSpPr>
        <p:spPr bwMode="auto">
          <a:xfrm>
            <a:off x="1979613" y="2420938"/>
            <a:ext cx="4824412" cy="2808287"/>
          </a:xfrm>
          <a:prstGeom prst="ellipse">
            <a:avLst/>
          </a:prstGeom>
          <a:noFill/>
          <a:ln w="127000">
            <a:solidFill>
              <a:srgbClr val="F79646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7415" name="Shape 107"/>
          <p:cNvSpPr>
            <a:spLocks noChangeArrowheads="1"/>
          </p:cNvSpPr>
          <p:nvPr/>
        </p:nvSpPr>
        <p:spPr bwMode="auto">
          <a:xfrm>
            <a:off x="611188" y="4437063"/>
            <a:ext cx="2376487" cy="863600"/>
          </a:xfrm>
          <a:prstGeom prst="ellipse">
            <a:avLst/>
          </a:prstGeom>
          <a:noFill/>
          <a:ln w="47625">
            <a:solidFill>
              <a:srgbClr val="F79646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7416" name="Shape 108"/>
          <p:cNvSpPr txBox="1">
            <a:spLocks noChangeArrowheads="1"/>
          </p:cNvSpPr>
          <p:nvPr/>
        </p:nvSpPr>
        <p:spPr bwMode="auto">
          <a:xfrm>
            <a:off x="457200" y="6356350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buClr>
                <a:srgbClr val="000000"/>
              </a:buClr>
              <a:buFont typeface="Calibri" pitchFamily="34" charset="0"/>
              <a:buNone/>
            </a:pPr>
            <a:endParaRPr lang="pt-PT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000000"/>
              </a:buClr>
              <a:buFont typeface="Calibri" pitchFamily="34" charset="0"/>
              <a:buNone/>
            </a:pPr>
            <a:endParaRPr lang="pt-PT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ctr"/>
            <a:endParaRPr lang="pt-PT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7417" name="Shape 109"/>
          <p:cNvSpPr>
            <a:spLocks noChangeArrowheads="1"/>
          </p:cNvSpPr>
          <p:nvPr/>
        </p:nvSpPr>
        <p:spPr bwMode="auto">
          <a:xfrm>
            <a:off x="5292725" y="1989138"/>
            <a:ext cx="3240088" cy="12239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7418" name="Shape 110"/>
          <p:cNvSpPr>
            <a:spLocks noChangeArrowheads="1"/>
          </p:cNvSpPr>
          <p:nvPr/>
        </p:nvSpPr>
        <p:spPr bwMode="auto">
          <a:xfrm>
            <a:off x="3132138" y="1484313"/>
            <a:ext cx="3168650" cy="1223962"/>
          </a:xfrm>
          <a:prstGeom prst="ellipse">
            <a:avLst/>
          </a:prstGeom>
          <a:noFill/>
          <a:ln w="47625">
            <a:solidFill>
              <a:srgbClr val="F79646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7419" name="Shape 111"/>
          <p:cNvSpPr txBox="1">
            <a:spLocks noChangeArrowheads="1"/>
          </p:cNvSpPr>
          <p:nvPr/>
        </p:nvSpPr>
        <p:spPr bwMode="auto">
          <a:xfrm flipH="1">
            <a:off x="3563938" y="1628775"/>
            <a:ext cx="2087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17375E"/>
              </a:buClr>
              <a:buSzPct val="25000"/>
              <a:buFont typeface="Calibri" pitchFamily="34" charset="0"/>
              <a:buNone/>
            </a:pPr>
            <a:r>
              <a:rPr lang="en-US" sz="20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Cursos Científico- -Humanísticos</a:t>
            </a:r>
          </a:p>
        </p:txBody>
      </p:sp>
      <p:sp>
        <p:nvSpPr>
          <p:cNvPr id="17420" name="Shape 112"/>
          <p:cNvSpPr>
            <a:spLocks noChangeArrowheads="1"/>
          </p:cNvSpPr>
          <p:nvPr/>
        </p:nvSpPr>
        <p:spPr bwMode="auto">
          <a:xfrm>
            <a:off x="5580063" y="4508500"/>
            <a:ext cx="3384550" cy="1079500"/>
          </a:xfrm>
          <a:prstGeom prst="ellipse">
            <a:avLst/>
          </a:prstGeom>
          <a:noFill/>
          <a:ln w="47625">
            <a:solidFill>
              <a:srgbClr val="F79646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17421" name="Shape 113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188913"/>
            <a:ext cx="15128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/>
        </p:nvSpPr>
        <p:spPr>
          <a:xfrm>
            <a:off x="179388" y="1052513"/>
            <a:ext cx="8785225" cy="2967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marL="185737" indent="-185737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b="1" ker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5737" indent="-185737" algn="just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b="1" ker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5737" indent="-185737" algn="just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b="1" ker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5737" indent="-185737" algn="just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b="1" ker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5737" indent="-185737" algn="just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b="1" ker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5737" indent="-185737" algn="just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b="1" ker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b="1" ker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58" name="Shape 119"/>
          <p:cNvSpPr txBox="1">
            <a:spLocks noChangeArrowheads="1"/>
          </p:cNvSpPr>
          <p:nvPr/>
        </p:nvSpPr>
        <p:spPr bwMode="auto">
          <a:xfrm>
            <a:off x="457200" y="6356350"/>
            <a:ext cx="8747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buClr>
                <a:srgbClr val="000000"/>
              </a:buClr>
              <a:buFont typeface="Calibri" pitchFamily="34" charset="0"/>
              <a:buNone/>
            </a:pPr>
            <a:endParaRPr lang="pt-PT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000000"/>
              </a:buClr>
              <a:buFont typeface="Calibri" pitchFamily="34" charset="0"/>
              <a:buNone/>
            </a:pPr>
            <a:endParaRPr lang="pt-PT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000000"/>
              </a:buClr>
              <a:buFont typeface="Calibri" pitchFamily="34" charset="0"/>
              <a:buNone/>
            </a:pPr>
            <a:endParaRPr lang="pt-PT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ctr"/>
            <a:endParaRPr lang="pt-PT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9459" name="Shape 120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r">
              <a:buClr>
                <a:srgbClr val="000000"/>
              </a:buClr>
              <a:buFont typeface="Calibri" pitchFamily="34" charset="0"/>
              <a:buNone/>
            </a:pPr>
            <a:endParaRPr lang="pt-PT" sz="1200">
              <a:solidFill>
                <a:srgbClr val="898989"/>
              </a:solidFill>
              <a:latin typeface="Calibri" pitchFamily="34" charset="0"/>
              <a:sym typeface="Calibri" pitchFamily="34" charset="0"/>
            </a:endParaRPr>
          </a:p>
          <a:p>
            <a:pPr algn="ctr"/>
            <a:endParaRPr lang="pt-PT" sz="1200">
              <a:solidFill>
                <a:srgbClr val="898989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9460" name="Shape 121"/>
          <p:cNvSpPr txBox="1">
            <a:spLocks noChangeArrowheads="1"/>
          </p:cNvSpPr>
          <p:nvPr/>
        </p:nvSpPr>
        <p:spPr bwMode="auto">
          <a:xfrm>
            <a:off x="250825" y="1341438"/>
            <a:ext cx="8497888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just">
              <a:lnSpc>
                <a:spcPct val="150000"/>
              </a:lnSpc>
              <a:buClr>
                <a:srgbClr val="000000"/>
              </a:buClr>
              <a:buFont typeface="Calibri" pitchFamily="34" charset="0"/>
              <a:buNone/>
            </a:pPr>
            <a:endParaRPr lang="pt-PT" sz="2000">
              <a:solidFill>
                <a:srgbClr val="17375E"/>
              </a:solidFill>
            </a:endParaRPr>
          </a:p>
          <a:p>
            <a:pPr algn="just">
              <a:lnSpc>
                <a:spcPct val="150000"/>
              </a:lnSpc>
              <a:buClr>
                <a:srgbClr val="17375E"/>
              </a:buClr>
              <a:buSzPct val="25000"/>
              <a:buFont typeface="Arial" charset="0"/>
              <a:buNone/>
            </a:pPr>
            <a:r>
              <a:rPr lang="en-US" sz="2000">
                <a:solidFill>
                  <a:srgbClr val="17375E"/>
                </a:solidFill>
              </a:rPr>
              <a:t>Os </a:t>
            </a:r>
            <a:r>
              <a:rPr lang="en-US" sz="2000" b="1">
                <a:solidFill>
                  <a:srgbClr val="17375E"/>
                </a:solidFill>
              </a:rPr>
              <a:t>Cursos Científico-Humanísticos </a:t>
            </a:r>
            <a:r>
              <a:rPr lang="en-US" sz="2000">
                <a:solidFill>
                  <a:srgbClr val="17375E"/>
                </a:solidFill>
              </a:rPr>
              <a:t>são vocacionados para o prosseguimento de estudos de nível superior, de carácter universitário ou politécnico, têm a duração de 3 anos letivos correspondentes ao 10.º, 11.º e 12.º anos de escolaridade. </a:t>
            </a:r>
          </a:p>
          <a:p>
            <a:pPr algn="just">
              <a:lnSpc>
                <a:spcPct val="150000"/>
              </a:lnSpc>
              <a:buClr>
                <a:srgbClr val="000000"/>
              </a:buClr>
              <a:buFont typeface="Calibri" pitchFamily="34" charset="0"/>
              <a:buNone/>
            </a:pPr>
            <a:endParaRPr lang="pt-PT" sz="2000">
              <a:solidFill>
                <a:srgbClr val="17375E"/>
              </a:solidFill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  <a:buFont typeface="Calibri" pitchFamily="34" charset="0"/>
              <a:buNone/>
            </a:pPr>
            <a:endParaRPr lang="pt-PT" sz="2000">
              <a:solidFill>
                <a:srgbClr val="17375E"/>
              </a:solidFill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  <a:buFont typeface="Calibri" pitchFamily="34" charset="0"/>
              <a:buNone/>
            </a:pPr>
            <a:endParaRPr lang="pt-PT" sz="2000">
              <a:solidFill>
                <a:srgbClr val="17375E"/>
              </a:solidFill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  <a:buFont typeface="Calibri" pitchFamily="34" charset="0"/>
              <a:buNone/>
            </a:pPr>
            <a:endParaRPr lang="pt-PT" sz="1800">
              <a:solidFill>
                <a:srgbClr val="17375E"/>
              </a:solidFill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  <a:buFont typeface="Calibri" pitchFamily="34" charset="0"/>
              <a:buNone/>
            </a:pPr>
            <a:endParaRPr lang="pt-PT" sz="1800">
              <a:solidFill>
                <a:srgbClr val="17375E"/>
              </a:solidFill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  <a:buFont typeface="Calibri" pitchFamily="34" charset="0"/>
              <a:buNone/>
            </a:pPr>
            <a:endParaRPr lang="pt-PT" sz="1800">
              <a:solidFill>
                <a:srgbClr val="17375E"/>
              </a:solidFill>
            </a:endParaRPr>
          </a:p>
          <a:p>
            <a:pPr algn="ctr"/>
            <a:endParaRPr lang="pt-PT" sz="1800">
              <a:solidFill>
                <a:srgbClr val="17375E"/>
              </a:solidFill>
            </a:endParaRPr>
          </a:p>
        </p:txBody>
      </p:sp>
      <p:sp>
        <p:nvSpPr>
          <p:cNvPr id="19461" name="Shape 122"/>
          <p:cNvSpPr txBox="1">
            <a:spLocks noChangeArrowheads="1"/>
          </p:cNvSpPr>
          <p:nvPr/>
        </p:nvSpPr>
        <p:spPr bwMode="auto">
          <a:xfrm>
            <a:off x="250825" y="3429000"/>
            <a:ext cx="864235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just">
              <a:lnSpc>
                <a:spcPct val="150000"/>
              </a:lnSpc>
              <a:buClr>
                <a:srgbClr val="000000"/>
              </a:buClr>
              <a:buFont typeface="Calibri" pitchFamily="34" charset="0"/>
              <a:buNone/>
            </a:pPr>
            <a:endParaRPr lang="pt-PT" sz="2000">
              <a:solidFill>
                <a:srgbClr val="17375E"/>
              </a:solidFill>
            </a:endParaRPr>
          </a:p>
          <a:p>
            <a:pPr algn="just">
              <a:lnSpc>
                <a:spcPct val="150000"/>
              </a:lnSpc>
              <a:buClr>
                <a:srgbClr val="17375E"/>
              </a:buClr>
              <a:buSzPct val="25000"/>
              <a:buFont typeface="Arial" charset="0"/>
              <a:buNone/>
            </a:pPr>
            <a:r>
              <a:rPr lang="en-US" sz="2000">
                <a:solidFill>
                  <a:srgbClr val="17375E"/>
                </a:solidFill>
              </a:rPr>
              <a:t>Os </a:t>
            </a:r>
            <a:r>
              <a:rPr lang="en-US" sz="2000" b="1">
                <a:solidFill>
                  <a:srgbClr val="17375E"/>
                </a:solidFill>
              </a:rPr>
              <a:t>Cursos Científico-Humanísticos</a:t>
            </a:r>
            <a:r>
              <a:rPr lang="en-US" sz="2000">
                <a:solidFill>
                  <a:srgbClr val="17375E"/>
                </a:solidFill>
              </a:rPr>
              <a:t> destinam-se a alunos que, tendo concluído o 9.º ano de escolaridade ou equivalente, pretendam obter uma formação de nível superior.</a:t>
            </a:r>
          </a:p>
        </p:txBody>
      </p:sp>
      <p:sp>
        <p:nvSpPr>
          <p:cNvPr id="19462" name="Shape 123"/>
          <p:cNvSpPr txBox="1">
            <a:spLocks noChangeArrowheads="1"/>
          </p:cNvSpPr>
          <p:nvPr/>
        </p:nvSpPr>
        <p:spPr bwMode="auto">
          <a:xfrm>
            <a:off x="250825" y="5661025"/>
            <a:ext cx="85693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just">
              <a:lnSpc>
                <a:spcPct val="150000"/>
              </a:lnSpc>
              <a:buClr>
                <a:srgbClr val="17375E"/>
              </a:buClr>
              <a:buSzPct val="25000"/>
              <a:buFont typeface="Arial" charset="0"/>
              <a:buNone/>
            </a:pPr>
            <a:r>
              <a:rPr lang="en-US" sz="2000">
                <a:solidFill>
                  <a:srgbClr val="17375E"/>
                </a:solidFill>
              </a:rPr>
              <a:t>Estes cursos conferem um diploma de conclusão do ensino secundário.</a:t>
            </a:r>
          </a:p>
        </p:txBody>
      </p:sp>
      <p:sp>
        <p:nvSpPr>
          <p:cNvPr id="19463" name="Shape 12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rgbClr val="17375E"/>
          </a:solidFill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3600" b="1" smtClean="0">
                <a:solidFill>
                  <a:srgbClr val="FFFFFF"/>
                </a:solidFill>
                <a:latin typeface="Calibri" pitchFamily="34" charset="0"/>
                <a:cs typeface="Arial" charset="0"/>
                <a:sym typeface="Calibri" pitchFamily="34" charset="0"/>
              </a:rPr>
              <a:t>CURSOS CIENTÍFICO-HUMANÍSTICOS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Shape 129" descr="orienta%C3%A7%C3%A3o-vocacional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96975"/>
            <a:ext cx="23209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Shape 13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rgbClr val="17375E"/>
          </a:solidFill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3600" b="1" smtClean="0">
                <a:solidFill>
                  <a:srgbClr val="FFFFFF"/>
                </a:solidFill>
                <a:latin typeface="Calibri" pitchFamily="34" charset="0"/>
                <a:cs typeface="Arial" charset="0"/>
                <a:sym typeface="Calibri" pitchFamily="34" charset="0"/>
              </a:rPr>
              <a:t>CURSOS CIENTÍFICO-HUMANÍSTICOS</a:t>
            </a:r>
          </a:p>
        </p:txBody>
      </p:sp>
      <p:sp>
        <p:nvSpPr>
          <p:cNvPr id="21507" name="Shape 131"/>
          <p:cNvSpPr txBox="1">
            <a:spLocks noChangeArrowheads="1"/>
          </p:cNvSpPr>
          <p:nvPr/>
        </p:nvSpPr>
        <p:spPr bwMode="auto">
          <a:xfrm>
            <a:off x="457200" y="6356350"/>
            <a:ext cx="5857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buClr>
                <a:srgbClr val="000000"/>
              </a:buClr>
              <a:buFont typeface="Calibri" pitchFamily="34" charset="0"/>
              <a:buNone/>
            </a:pPr>
            <a:endParaRPr lang="pt-PT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000000"/>
              </a:buClr>
              <a:buFont typeface="Calibri" pitchFamily="34" charset="0"/>
              <a:buNone/>
            </a:pPr>
            <a:endParaRPr lang="pt-PT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000000"/>
              </a:buClr>
              <a:buFont typeface="Calibri" pitchFamily="34" charset="0"/>
              <a:buNone/>
            </a:pPr>
            <a:endParaRPr lang="pt-PT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000000"/>
              </a:buClr>
              <a:buFont typeface="Calibri" pitchFamily="34" charset="0"/>
              <a:buNone/>
            </a:pPr>
            <a:endParaRPr lang="pt-PT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ctr"/>
            <a:endParaRPr lang="pt-PT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1508" name="Shape 132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r">
              <a:buClr>
                <a:srgbClr val="000000"/>
              </a:buClr>
              <a:buFont typeface="Calibri" pitchFamily="34" charset="0"/>
              <a:buNone/>
            </a:pPr>
            <a:endParaRPr lang="pt-PT" sz="1200">
              <a:solidFill>
                <a:srgbClr val="898989"/>
              </a:solidFill>
              <a:latin typeface="Calibri" pitchFamily="34" charset="0"/>
              <a:sym typeface="Calibri" pitchFamily="34" charset="0"/>
            </a:endParaRPr>
          </a:p>
          <a:p>
            <a:pPr algn="r">
              <a:buClr>
                <a:srgbClr val="000000"/>
              </a:buClr>
              <a:buFont typeface="Calibri" pitchFamily="34" charset="0"/>
              <a:buNone/>
            </a:pPr>
            <a:endParaRPr lang="pt-PT" sz="1200">
              <a:solidFill>
                <a:srgbClr val="898989"/>
              </a:solidFill>
              <a:latin typeface="Calibri" pitchFamily="34" charset="0"/>
              <a:sym typeface="Calibri" pitchFamily="34" charset="0"/>
            </a:endParaRPr>
          </a:p>
          <a:p>
            <a:pPr algn="ctr"/>
            <a:endParaRPr lang="pt-PT" sz="1200">
              <a:solidFill>
                <a:srgbClr val="898989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1509" name="Shape 134"/>
          <p:cNvSpPr>
            <a:spLocks noChangeArrowheads="1"/>
          </p:cNvSpPr>
          <p:nvPr/>
        </p:nvSpPr>
        <p:spPr bwMode="auto">
          <a:xfrm>
            <a:off x="1476375" y="3648075"/>
            <a:ext cx="647700" cy="431800"/>
          </a:xfrm>
          <a:prstGeom prst="rightArrow">
            <a:avLst>
              <a:gd name="adj1" fmla="val 14398"/>
              <a:gd name="adj2" fmla="val 50000"/>
            </a:avLst>
          </a:prstGeom>
          <a:noFill/>
          <a:ln w="63500">
            <a:solidFill>
              <a:srgbClr val="E46C0A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1510" name="Shape 135"/>
          <p:cNvSpPr>
            <a:spLocks noChangeArrowheads="1"/>
          </p:cNvSpPr>
          <p:nvPr/>
        </p:nvSpPr>
        <p:spPr bwMode="auto">
          <a:xfrm>
            <a:off x="1403350" y="5735638"/>
            <a:ext cx="647700" cy="431800"/>
          </a:xfrm>
          <a:prstGeom prst="rightArrow">
            <a:avLst>
              <a:gd name="adj1" fmla="val 14398"/>
              <a:gd name="adj2" fmla="val 50000"/>
            </a:avLst>
          </a:prstGeom>
          <a:noFill/>
          <a:ln w="63500">
            <a:solidFill>
              <a:srgbClr val="E46C0A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1511" name="Shape 136"/>
          <p:cNvSpPr>
            <a:spLocks noChangeArrowheads="1"/>
          </p:cNvSpPr>
          <p:nvPr/>
        </p:nvSpPr>
        <p:spPr bwMode="auto">
          <a:xfrm>
            <a:off x="1403350" y="4727575"/>
            <a:ext cx="647700" cy="433388"/>
          </a:xfrm>
          <a:prstGeom prst="rightArrow">
            <a:avLst>
              <a:gd name="adj1" fmla="val 14370"/>
              <a:gd name="adj2" fmla="val 49997"/>
            </a:avLst>
          </a:prstGeom>
          <a:noFill/>
          <a:ln w="63500">
            <a:solidFill>
              <a:srgbClr val="E46C0A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1512" name="Shape 137"/>
          <p:cNvSpPr txBox="1">
            <a:spLocks noChangeArrowheads="1"/>
          </p:cNvSpPr>
          <p:nvPr/>
        </p:nvSpPr>
        <p:spPr bwMode="auto">
          <a:xfrm>
            <a:off x="2195513" y="2135188"/>
            <a:ext cx="60483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000000"/>
              </a:buClr>
              <a:buFont typeface="Calibri" pitchFamily="34" charset="0"/>
              <a:buNone/>
            </a:pPr>
            <a:endParaRPr lang="en-US" sz="32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ctr">
              <a:buClr>
                <a:srgbClr val="000000"/>
              </a:buClr>
              <a:buFont typeface="Calibri" pitchFamily="34" charset="0"/>
              <a:buNone/>
            </a:pPr>
            <a:r>
              <a:rPr lang="en-US" sz="32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CIÊNCIAS E TECNOLOGIAS</a:t>
            </a:r>
          </a:p>
        </p:txBody>
      </p:sp>
      <p:sp>
        <p:nvSpPr>
          <p:cNvPr id="21513" name="Shape 138"/>
          <p:cNvSpPr txBox="1">
            <a:spLocks noChangeArrowheads="1"/>
          </p:cNvSpPr>
          <p:nvPr/>
        </p:nvSpPr>
        <p:spPr bwMode="auto">
          <a:xfrm>
            <a:off x="2339975" y="4151313"/>
            <a:ext cx="59039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17375E"/>
              </a:buClr>
              <a:buSzPct val="25000"/>
              <a:buFont typeface="Calibri" pitchFamily="34" charset="0"/>
              <a:buNone/>
            </a:pPr>
            <a:r>
              <a:rPr lang="en-US" sz="32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</a:p>
          <a:p>
            <a:pPr algn="ctr">
              <a:buClr>
                <a:srgbClr val="17375E"/>
              </a:buClr>
              <a:buSzPct val="25000"/>
              <a:buFont typeface="Calibri" pitchFamily="34" charset="0"/>
              <a:buNone/>
            </a:pPr>
            <a:r>
              <a:rPr lang="en-US" sz="32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LÍNGUAS E HUMANIDADES</a:t>
            </a:r>
          </a:p>
        </p:txBody>
      </p:sp>
      <p:sp>
        <p:nvSpPr>
          <p:cNvPr id="21514" name="Shape 139"/>
          <p:cNvSpPr txBox="1">
            <a:spLocks noChangeArrowheads="1"/>
          </p:cNvSpPr>
          <p:nvPr/>
        </p:nvSpPr>
        <p:spPr bwMode="auto">
          <a:xfrm>
            <a:off x="2339975" y="5159375"/>
            <a:ext cx="36718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17375E"/>
              </a:buClr>
              <a:buSzPct val="25000"/>
              <a:buFont typeface="Calibri" pitchFamily="34" charset="0"/>
              <a:buNone/>
            </a:pPr>
            <a:r>
              <a:rPr lang="en-US" sz="32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   </a:t>
            </a:r>
          </a:p>
          <a:p>
            <a:pPr algn="ctr">
              <a:buClr>
                <a:srgbClr val="17375E"/>
              </a:buClr>
              <a:buSzPct val="25000"/>
              <a:buFont typeface="Calibri" pitchFamily="34" charset="0"/>
              <a:buNone/>
            </a:pPr>
            <a:r>
              <a:rPr lang="en-US" sz="32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  ARTES VISUAIS</a:t>
            </a:r>
          </a:p>
        </p:txBody>
      </p:sp>
      <p:sp>
        <p:nvSpPr>
          <p:cNvPr id="21515" name="Shape 140"/>
          <p:cNvSpPr txBox="1">
            <a:spLocks noChangeArrowheads="1"/>
          </p:cNvSpPr>
          <p:nvPr/>
        </p:nvSpPr>
        <p:spPr bwMode="auto">
          <a:xfrm>
            <a:off x="2916238" y="3071813"/>
            <a:ext cx="53276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000000"/>
              </a:buClr>
              <a:buFont typeface="Calibri" pitchFamily="34" charset="0"/>
              <a:buNone/>
            </a:pPr>
            <a:endParaRPr lang="pt-PT" sz="32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 algn="ctr">
              <a:buClr>
                <a:srgbClr val="17375E"/>
              </a:buClr>
              <a:buSzPct val="25000"/>
              <a:buFont typeface="Calibri" pitchFamily="34" charset="0"/>
              <a:buNone/>
            </a:pPr>
            <a:r>
              <a:rPr lang="en-US" sz="32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CIÊNCIAS SOCIOECONÓMICAS</a:t>
            </a:r>
          </a:p>
        </p:txBody>
      </p:sp>
      <p:sp>
        <p:nvSpPr>
          <p:cNvPr id="21516" name="Shape 134"/>
          <p:cNvSpPr>
            <a:spLocks noChangeArrowheads="1"/>
          </p:cNvSpPr>
          <p:nvPr/>
        </p:nvSpPr>
        <p:spPr bwMode="auto">
          <a:xfrm>
            <a:off x="1476375" y="2781300"/>
            <a:ext cx="647700" cy="431800"/>
          </a:xfrm>
          <a:prstGeom prst="rightArrow">
            <a:avLst>
              <a:gd name="adj1" fmla="val 14398"/>
              <a:gd name="adj2" fmla="val 50000"/>
            </a:avLst>
          </a:prstGeom>
          <a:noFill/>
          <a:ln w="63500">
            <a:solidFill>
              <a:srgbClr val="E46C0A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45"/>
          <p:cNvSpPr txBox="1">
            <a:spLocks noGrp="1"/>
          </p:cNvSpPr>
          <p:nvPr>
            <p:ph type="body" idx="1"/>
          </p:nvPr>
        </p:nvSpPr>
        <p:spPr>
          <a:xfrm>
            <a:off x="0" y="1700213"/>
            <a:ext cx="9144000" cy="5732462"/>
          </a:xfrm>
        </p:spPr>
        <p:txBody>
          <a:bodyPr tIns="45700" bIns="45700"/>
          <a:lstStyle/>
          <a:p>
            <a:pPr indent="-342900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</a:pPr>
            <a:endParaRPr lang="pt-PT" sz="2800" b="1" smtClean="0">
              <a:solidFill>
                <a:srgbClr val="1F497D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Char char="•"/>
            </a:pPr>
            <a:r>
              <a:rPr lang="en-US" sz="2800" b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Componente de Formação Geral</a:t>
            </a:r>
            <a:r>
              <a:rPr lang="en-US" sz="2400" b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	</a:t>
            </a:r>
          </a:p>
          <a:p>
            <a:pPr indent="-342900" eaLnBrk="1" hangingPunct="1">
              <a:lnSpc>
                <a:spcPct val="80000"/>
              </a:lnSpc>
              <a:spcBef>
                <a:spcPts val="475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b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</a:t>
            </a: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Português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Língua Estrangeira I, II ou III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Filosofia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Educação Física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Char char="•"/>
            </a:pPr>
            <a:r>
              <a:rPr lang="en-US" sz="2800" b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Componente de Formação Específica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8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</a:t>
            </a: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Matemática A</a:t>
            </a:r>
          </a:p>
          <a:p>
            <a:pPr indent="-342900" eaLnBrk="1" hangingPunct="1">
              <a:lnSpc>
                <a:spcPct val="80000"/>
              </a:lnSpc>
              <a:spcBef>
                <a:spcPts val="125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</a:t>
            </a:r>
            <a:r>
              <a:rPr lang="en-US" sz="2400" u="sng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Escolher duas disciplinas:</a:t>
            </a:r>
          </a:p>
          <a:p>
            <a:pPr indent="-342900" eaLnBrk="1" hangingPunct="1">
              <a:lnSpc>
                <a:spcPct val="80000"/>
              </a:lnSpc>
              <a:spcBef>
                <a:spcPts val="125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Física e  Química A</a:t>
            </a:r>
          </a:p>
          <a:p>
            <a:pPr indent="-342900" eaLnBrk="1" hangingPunct="1">
              <a:lnSpc>
                <a:spcPct val="80000"/>
              </a:lnSpc>
              <a:spcBef>
                <a:spcPts val="125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Biologia e Geologia                                     </a:t>
            </a:r>
          </a:p>
          <a:p>
            <a:pPr indent="-342900" eaLnBrk="1" hangingPunct="1">
              <a:lnSpc>
                <a:spcPct val="80000"/>
              </a:lnSpc>
              <a:spcBef>
                <a:spcPts val="238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Geometria Descritiva A</a:t>
            </a:r>
          </a:p>
          <a:p>
            <a:pPr indent="-342900" eaLnBrk="1" hangingPunct="1">
              <a:lnSpc>
                <a:spcPct val="80000"/>
              </a:lnSpc>
              <a:spcBef>
                <a:spcPts val="238"/>
              </a:spcBef>
              <a:spcAft>
                <a:spcPct val="0"/>
              </a:spcAft>
              <a:buClr>
                <a:srgbClr val="17375E"/>
              </a:buClr>
              <a:buSzPct val="25000"/>
              <a:buFontTx/>
              <a:buNone/>
            </a:pPr>
            <a:r>
              <a:rPr lang="en-US" sz="2400" b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______________________</a:t>
            </a:r>
          </a:p>
          <a:p>
            <a:pPr indent="-342900" eaLnBrk="1" hangingPunct="1">
              <a:lnSpc>
                <a:spcPct val="80000"/>
              </a:lnSpc>
              <a:spcBef>
                <a:spcPts val="475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Educação Moral e Religiosa (facultativa)‏</a:t>
            </a:r>
          </a:p>
        </p:txBody>
      </p:sp>
      <p:sp>
        <p:nvSpPr>
          <p:cNvPr id="23554" name="Shape 146"/>
          <p:cNvSpPr>
            <a:spLocks noChangeArrowheads="1"/>
          </p:cNvSpPr>
          <p:nvPr/>
        </p:nvSpPr>
        <p:spPr bwMode="auto">
          <a:xfrm>
            <a:off x="5940425" y="4508500"/>
            <a:ext cx="2447925" cy="1592263"/>
          </a:xfrm>
          <a:prstGeom prst="flowChartPunchedTape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23555" name="Shape 14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2000250"/>
            <a:ext cx="1943100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Shape 148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725" y="4292600"/>
            <a:ext cx="1744663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Shape 149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5616575"/>
            <a:ext cx="2627312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Shape 150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180000">
            <a:off x="7327900" y="3290888"/>
            <a:ext cx="1700213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Shape 15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rgbClr val="17375E"/>
          </a:solidFill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3600" b="1" smtClean="0">
                <a:solidFill>
                  <a:srgbClr val="FFFFFF"/>
                </a:solidFill>
                <a:latin typeface="Calibri" pitchFamily="34" charset="0"/>
                <a:cs typeface="Arial" charset="0"/>
                <a:sym typeface="Calibri" pitchFamily="34" charset="0"/>
              </a:rPr>
              <a:t>CURSOS CIENTÍFICO-HUMANÍSTICOS</a:t>
            </a:r>
          </a:p>
        </p:txBody>
      </p:sp>
      <p:sp>
        <p:nvSpPr>
          <p:cNvPr id="23560" name="Shape 152"/>
          <p:cNvSpPr txBox="1">
            <a:spLocks noChangeArrowheads="1"/>
          </p:cNvSpPr>
          <p:nvPr/>
        </p:nvSpPr>
        <p:spPr bwMode="auto">
          <a:xfrm>
            <a:off x="4643438" y="836613"/>
            <a:ext cx="4500562" cy="863600"/>
          </a:xfrm>
          <a:prstGeom prst="rect">
            <a:avLst/>
          </a:prstGeom>
          <a:solidFill>
            <a:srgbClr val="17375E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28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Ciências e Tecnologias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57"/>
          <p:cNvSpPr txBox="1">
            <a:spLocks noGrp="1"/>
          </p:cNvSpPr>
          <p:nvPr>
            <p:ph type="body" idx="1"/>
          </p:nvPr>
        </p:nvSpPr>
        <p:spPr>
          <a:xfrm>
            <a:off x="0" y="1871663"/>
            <a:ext cx="8964613" cy="6021387"/>
          </a:xfrm>
        </p:spPr>
        <p:txBody>
          <a:bodyPr tIns="45700" bIns="45700"/>
          <a:lstStyle/>
          <a:p>
            <a:pPr indent="-342900" algn="just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		   </a:t>
            </a:r>
            <a:r>
              <a:rPr lang="en-US" b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Exemplos de Cursos Superiores: </a:t>
            </a:r>
          </a:p>
          <a:p>
            <a:pPr indent="-342900" algn="just" eaLnBrk="1" hangingPunct="1">
              <a:spcBef>
                <a:spcPts val="638"/>
              </a:spcBef>
              <a:spcAft>
                <a:spcPct val="0"/>
              </a:spcAft>
              <a:buClr>
                <a:srgbClr val="17375E"/>
              </a:buClr>
              <a:buSzPct val="25000"/>
              <a:buFontTx/>
              <a:buNone/>
            </a:pPr>
            <a:r>
              <a:rPr lang="en-US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	</a:t>
            </a:r>
            <a:r>
              <a:rPr lang="en-US" sz="280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Ciências Farmacêuticas; Engenharias; Medicina; Enfermagem; Análises clínicas e de Saúde Pública; Radiologia; Gerontologia; Ergonomia; Ciências da Nutrição; Terapia da Fala; Terapia ocupacional; Prótese Dentária; Medicina Dentária; Ortóptica; Podologia; Psicologia;  Cardiopneumologia; Física; Matemática; Química; Biologia; Agronomia; Medicina Veterinária; Educação Física; Geologia; Fisioterapia; Desporto; Enologia; Bioquímica; Criminologia; Psicologia … </a:t>
            </a:r>
          </a:p>
          <a:p>
            <a:pPr indent="-342900" eaLnBrk="1" hangingPunct="1">
              <a:spcBef>
                <a:spcPts val="563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</a:pPr>
            <a:endParaRPr lang="pt-PT" sz="2800" smtClean="0">
              <a:solidFill>
                <a:srgbClr val="17375E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25602" name="Shape 158"/>
          <p:cNvSpPr>
            <a:spLocks noChangeArrowheads="1"/>
          </p:cNvSpPr>
          <p:nvPr/>
        </p:nvSpPr>
        <p:spPr bwMode="auto">
          <a:xfrm>
            <a:off x="395288" y="1917700"/>
            <a:ext cx="762000" cy="431800"/>
          </a:xfrm>
          <a:prstGeom prst="rightArrow">
            <a:avLst>
              <a:gd name="adj1" fmla="val 15481"/>
              <a:gd name="adj2" fmla="val 50000"/>
            </a:avLst>
          </a:prstGeom>
          <a:solidFill>
            <a:srgbClr val="E46C0A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5603" name="Shape 159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rgbClr val="17375E"/>
          </a:solidFill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3600" b="1" smtClean="0">
                <a:solidFill>
                  <a:srgbClr val="FFFFFF"/>
                </a:solidFill>
                <a:latin typeface="Calibri" pitchFamily="34" charset="0"/>
                <a:cs typeface="Arial" charset="0"/>
                <a:sym typeface="Calibri" pitchFamily="34" charset="0"/>
              </a:rPr>
              <a:t>CURSOS CIENTÍFICO-HUMANÍSTICOS</a:t>
            </a:r>
          </a:p>
        </p:txBody>
      </p:sp>
      <p:sp>
        <p:nvSpPr>
          <p:cNvPr id="25604" name="Shape 160"/>
          <p:cNvSpPr txBox="1">
            <a:spLocks noChangeArrowheads="1"/>
          </p:cNvSpPr>
          <p:nvPr/>
        </p:nvSpPr>
        <p:spPr bwMode="auto">
          <a:xfrm>
            <a:off x="4643438" y="836613"/>
            <a:ext cx="4500562" cy="863600"/>
          </a:xfrm>
          <a:prstGeom prst="rect">
            <a:avLst/>
          </a:prstGeom>
          <a:solidFill>
            <a:srgbClr val="17375E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28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Ciências e Tecnologias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65"/>
          <p:cNvSpPr txBox="1">
            <a:spLocks noGrp="1"/>
          </p:cNvSpPr>
          <p:nvPr>
            <p:ph type="body" idx="1"/>
          </p:nvPr>
        </p:nvSpPr>
        <p:spPr>
          <a:xfrm>
            <a:off x="0" y="1441450"/>
            <a:ext cx="9144000" cy="5732463"/>
          </a:xfrm>
        </p:spPr>
        <p:txBody>
          <a:bodyPr tIns="45700" bIns="45700"/>
          <a:lstStyle/>
          <a:p>
            <a:pPr indent="-342900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</a:pPr>
            <a:endParaRPr lang="pt-PT" sz="2800" b="1" smtClean="0">
              <a:solidFill>
                <a:srgbClr val="1F497D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Char char="•"/>
            </a:pPr>
            <a:r>
              <a:rPr lang="en-US" sz="2800" b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Componente de Formação Geral	</a:t>
            </a:r>
          </a:p>
          <a:p>
            <a:pPr indent="-342900" eaLnBrk="1" hangingPunct="1">
              <a:lnSpc>
                <a:spcPct val="80000"/>
              </a:lnSpc>
              <a:spcBef>
                <a:spcPts val="475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b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</a:t>
            </a: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Português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Língua Estrangeira I, II ou III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Filosofia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Educação Física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Char char="•"/>
            </a:pPr>
            <a:r>
              <a:rPr lang="en-US" sz="2800" b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Componente de Formação Específica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8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</a:t>
            </a: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Matemática A</a:t>
            </a:r>
          </a:p>
          <a:p>
            <a:pPr indent="-342900" eaLnBrk="1" hangingPunct="1">
              <a:lnSpc>
                <a:spcPct val="80000"/>
              </a:lnSpc>
              <a:spcBef>
                <a:spcPts val="125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</a:t>
            </a:r>
            <a:r>
              <a:rPr lang="en-US" sz="2400" u="sng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Escolher duas disciplinas:</a:t>
            </a:r>
          </a:p>
          <a:p>
            <a:pPr indent="-342900" eaLnBrk="1" hangingPunct="1">
              <a:lnSpc>
                <a:spcPct val="80000"/>
              </a:lnSpc>
              <a:spcBef>
                <a:spcPts val="125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Economia A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Geografia A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História B</a:t>
            </a:r>
          </a:p>
          <a:p>
            <a:pPr indent="-342900" eaLnBrk="1" hangingPunct="1">
              <a:lnSpc>
                <a:spcPct val="80000"/>
              </a:lnSpc>
              <a:spcBef>
                <a:spcPts val="125"/>
              </a:spcBef>
              <a:spcAft>
                <a:spcPct val="0"/>
              </a:spcAft>
              <a:buClr>
                <a:srgbClr val="376092"/>
              </a:buClr>
              <a:buSzPct val="25000"/>
              <a:buFontTx/>
              <a:buNone/>
            </a:pPr>
            <a:r>
              <a:rPr lang="en-US" sz="2400" b="1" smtClean="0">
                <a:solidFill>
                  <a:srgbClr val="376092"/>
                </a:solidFill>
                <a:latin typeface="Calibri" pitchFamily="34" charset="0"/>
                <a:cs typeface="Arial" charset="0"/>
                <a:sym typeface="Calibri" pitchFamily="34" charset="0"/>
              </a:rPr>
              <a:t>________________________</a:t>
            </a:r>
          </a:p>
          <a:p>
            <a:pPr indent="-342900" eaLnBrk="1" hangingPunct="1">
              <a:lnSpc>
                <a:spcPct val="80000"/>
              </a:lnSpc>
              <a:spcBef>
                <a:spcPts val="475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Educação Moral e Religiosa (facultativa)‏</a:t>
            </a:r>
          </a:p>
          <a:p>
            <a:pPr indent="-342900" eaLnBrk="1" hangingPunct="1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</a:pPr>
            <a:endParaRPr lang="pt-PT" sz="2400" smtClean="0">
              <a:solidFill>
                <a:srgbClr val="1F497D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pic>
        <p:nvPicPr>
          <p:cNvPr id="27650" name="Shape 166" descr="economia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4076700"/>
            <a:ext cx="1296987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Shape 167" descr="MCj02005430000[1]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025" y="5157788"/>
            <a:ext cx="2087563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Shape 168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59563" y="2133600"/>
            <a:ext cx="219075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Shape 169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rgbClr val="17375E"/>
          </a:solidFill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3600" b="1" smtClean="0">
                <a:solidFill>
                  <a:srgbClr val="FFFFFF"/>
                </a:solidFill>
                <a:latin typeface="Calibri" pitchFamily="34" charset="0"/>
                <a:cs typeface="Arial" charset="0"/>
                <a:sym typeface="Calibri" pitchFamily="34" charset="0"/>
              </a:rPr>
              <a:t>CURSOS CIENTÍFICO-HUMANÍSTICOS</a:t>
            </a:r>
          </a:p>
        </p:txBody>
      </p:sp>
      <p:sp>
        <p:nvSpPr>
          <p:cNvPr id="27654" name="Shape 170"/>
          <p:cNvSpPr txBox="1">
            <a:spLocks noChangeArrowheads="1"/>
          </p:cNvSpPr>
          <p:nvPr/>
        </p:nvSpPr>
        <p:spPr bwMode="auto">
          <a:xfrm>
            <a:off x="4643438" y="836613"/>
            <a:ext cx="4500562" cy="863600"/>
          </a:xfrm>
          <a:prstGeom prst="rect">
            <a:avLst/>
          </a:prstGeom>
          <a:solidFill>
            <a:srgbClr val="17375E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28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Ciências Socioeconómicas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75"/>
          <p:cNvSpPr txBox="1">
            <a:spLocks noGrp="1"/>
          </p:cNvSpPr>
          <p:nvPr>
            <p:ph type="body" idx="1"/>
          </p:nvPr>
        </p:nvSpPr>
        <p:spPr>
          <a:xfrm>
            <a:off x="0" y="1871663"/>
            <a:ext cx="8964613" cy="5805487"/>
          </a:xfrm>
        </p:spPr>
        <p:txBody>
          <a:bodyPr tIns="45700" bIns="45700"/>
          <a:lstStyle/>
          <a:p>
            <a:pPr indent="-342900" algn="just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		  </a:t>
            </a:r>
            <a:r>
              <a:rPr lang="en-US" b="1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Exemplos de Cursos Superiores:</a:t>
            </a:r>
          </a:p>
          <a:p>
            <a:pPr indent="-342900" algn="just" eaLnBrk="1" hangingPunct="1">
              <a:spcBef>
                <a:spcPts val="563"/>
              </a:spcBef>
              <a:spcAft>
                <a:spcPct val="0"/>
              </a:spcAft>
              <a:buClr>
                <a:srgbClr val="17375E"/>
              </a:buClr>
              <a:buSzPct val="25000"/>
              <a:buFontTx/>
              <a:buNone/>
            </a:pPr>
            <a:r>
              <a:rPr lang="en-US" sz="2800" smtClean="0">
                <a:solidFill>
                  <a:srgbClr val="17375E"/>
                </a:solidFill>
                <a:latin typeface="Calibri" pitchFamily="34" charset="0"/>
                <a:cs typeface="Arial" charset="0"/>
                <a:sym typeface="Calibri" pitchFamily="34" charset="0"/>
              </a:rPr>
              <a:t>	Economia; Informática de Gestão; Gestão de Empresas; Contabilidade; Turismo; Administração Pública; Direito; Marketing; Psicologia; Secretariado; Geografia e Planeamento; Sociologia; Relações Internacionais; Finanças; Fiscalidade; Direção e Gestão e Administração Hoteleira; Solicitadoria; Gestão Bancária e Seguros; Negócios Internacionais; Marketing e Comunicação Empresarial; Ciência Política; Engenharia e Gestão de Sistemas de Informação; Engenharia Informática … </a:t>
            </a:r>
          </a:p>
        </p:txBody>
      </p:sp>
      <p:sp>
        <p:nvSpPr>
          <p:cNvPr id="29698" name="Shape 176"/>
          <p:cNvSpPr>
            <a:spLocks noChangeArrowheads="1"/>
          </p:cNvSpPr>
          <p:nvPr/>
        </p:nvSpPr>
        <p:spPr bwMode="auto">
          <a:xfrm>
            <a:off x="395288" y="1936750"/>
            <a:ext cx="690562" cy="484188"/>
          </a:xfrm>
          <a:prstGeom prst="rightArrow">
            <a:avLst>
              <a:gd name="adj1" fmla="val 14028"/>
              <a:gd name="adj2" fmla="val 49997"/>
            </a:avLst>
          </a:prstGeom>
          <a:solidFill>
            <a:srgbClr val="E46C0A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pt-PT" sz="44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9699" name="Shape 17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rgbClr val="17375E"/>
          </a:solidFill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3600" b="1" smtClean="0">
                <a:solidFill>
                  <a:srgbClr val="FFFFFF"/>
                </a:solidFill>
                <a:latin typeface="Calibri" pitchFamily="34" charset="0"/>
                <a:cs typeface="Arial" charset="0"/>
                <a:sym typeface="Calibri" pitchFamily="34" charset="0"/>
              </a:rPr>
              <a:t>CURSOS CIENTÍFICO-HUMANÍSTICOS</a:t>
            </a:r>
          </a:p>
        </p:txBody>
      </p:sp>
      <p:sp>
        <p:nvSpPr>
          <p:cNvPr id="29700" name="Shape 178"/>
          <p:cNvSpPr txBox="1">
            <a:spLocks noChangeArrowheads="1"/>
          </p:cNvSpPr>
          <p:nvPr/>
        </p:nvSpPr>
        <p:spPr bwMode="auto">
          <a:xfrm>
            <a:off x="4643438" y="836613"/>
            <a:ext cx="4500562" cy="863600"/>
          </a:xfrm>
          <a:prstGeom prst="rect">
            <a:avLst/>
          </a:prstGeom>
          <a:solidFill>
            <a:srgbClr val="17375E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28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Ciências Socioeconómicas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83"/>
          <p:cNvSpPr txBox="1">
            <a:spLocks noGrp="1"/>
          </p:cNvSpPr>
          <p:nvPr>
            <p:ph type="body" idx="1"/>
          </p:nvPr>
        </p:nvSpPr>
        <p:spPr>
          <a:xfrm>
            <a:off x="0" y="1728788"/>
            <a:ext cx="9144000" cy="5661025"/>
          </a:xfrm>
        </p:spPr>
        <p:txBody>
          <a:bodyPr tIns="45700" bIns="45700"/>
          <a:lstStyle/>
          <a:p>
            <a:pPr indent="-342900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Char char="•"/>
            </a:pPr>
            <a:r>
              <a:rPr lang="en-US" sz="2800" b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Componente de Formação Geral	</a:t>
            </a:r>
          </a:p>
          <a:p>
            <a:pPr indent="-342900" eaLnBrk="1" hangingPunct="1">
              <a:lnSpc>
                <a:spcPct val="80000"/>
              </a:lnSpc>
              <a:spcBef>
                <a:spcPts val="475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000" b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</a:t>
            </a: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Português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Língua Estrangeira I, II ou III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Filosofia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Educação Física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Char char="•"/>
            </a:pPr>
            <a:r>
              <a:rPr lang="en-US" sz="2800" b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Componente de Formação Específica</a:t>
            </a:r>
          </a:p>
          <a:p>
            <a:pPr indent="-342900" eaLnBrk="1" hangingPunct="1">
              <a:lnSpc>
                <a:spcPct val="80000"/>
              </a:lnSpc>
              <a:spcBef>
                <a:spcPts val="475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História A</a:t>
            </a:r>
          </a:p>
          <a:p>
            <a:pPr indent="-342900" eaLnBrk="1" hangingPunct="1">
              <a:lnSpc>
                <a:spcPct val="80000"/>
              </a:lnSpc>
              <a:spcBef>
                <a:spcPts val="475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</a:t>
            </a:r>
            <a:r>
              <a:rPr lang="en-US" sz="2400" u="sng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Escolher duas disciplinas:</a:t>
            </a:r>
          </a:p>
          <a:p>
            <a:pPr indent="-342900" eaLnBrk="1" hangingPunct="1">
              <a:lnSpc>
                <a:spcPct val="80000"/>
              </a:lnSpc>
              <a:spcBef>
                <a:spcPts val="475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	Geografia A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Latim A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Língua Estrangeira I, II ou III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Literatura Portuguesa</a:t>
            </a:r>
            <a:b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Matemática Aplicada às Ciências Sociais</a:t>
            </a:r>
          </a:p>
          <a:p>
            <a:pPr indent="-342900" eaLnBrk="1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b="1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  ________________________</a:t>
            </a:r>
          </a:p>
          <a:p>
            <a:pPr indent="-342900" eaLnBrk="1" hangingPunct="1">
              <a:lnSpc>
                <a:spcPct val="80000"/>
              </a:lnSpc>
              <a:spcBef>
                <a:spcPts val="475"/>
              </a:spcBef>
              <a:spcAft>
                <a:spcPct val="0"/>
              </a:spcAft>
              <a:buClr>
                <a:srgbClr val="1F497D"/>
              </a:buClr>
              <a:buSzPct val="25000"/>
              <a:buFontTx/>
              <a:buNone/>
            </a:pPr>
            <a:r>
              <a:rPr lang="en-US" sz="2400" smtClean="0">
                <a:solidFill>
                  <a:srgbClr val="1F497D"/>
                </a:solidFill>
                <a:latin typeface="Calibri" pitchFamily="34" charset="0"/>
                <a:cs typeface="Arial" charset="0"/>
                <a:sym typeface="Calibri" pitchFamily="34" charset="0"/>
              </a:rPr>
              <a:t>Educação Moral e Religiosa (facultativa)‏</a:t>
            </a:r>
          </a:p>
          <a:p>
            <a:pPr indent="-342900" eaLnBrk="1" hangingPunct="1">
              <a:lnSpc>
                <a:spcPct val="80000"/>
              </a:lnSpc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</a:pPr>
            <a:endParaRPr lang="pt-PT" sz="2400" b="1" smtClean="0">
              <a:solidFill>
                <a:srgbClr val="1F497D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indent="-342900" eaLnBrk="1" hangingPunct="1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</a:pPr>
            <a:endParaRPr lang="pt-PT" sz="2400" b="1" smtClean="0">
              <a:solidFill>
                <a:srgbClr val="1F497D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pic>
        <p:nvPicPr>
          <p:cNvPr id="31746" name="Shape 184" descr="MCj02406510000[1]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2060575"/>
            <a:ext cx="19431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Shape 185" descr="MCj03195160000[1]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4750" y="5422900"/>
            <a:ext cx="134143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Shape 186" descr="cursos_ingles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80063" y="3860800"/>
            <a:ext cx="2547937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Shape 18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rgbClr val="17375E"/>
          </a:solidFill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3600" b="1" smtClean="0">
                <a:solidFill>
                  <a:srgbClr val="FFFFFF"/>
                </a:solidFill>
                <a:latin typeface="Calibri" pitchFamily="34" charset="0"/>
                <a:cs typeface="Arial" charset="0"/>
                <a:sym typeface="Calibri" pitchFamily="34" charset="0"/>
              </a:rPr>
              <a:t>CURSOS CIENTÍFICO-HUMANÍSTICOS</a:t>
            </a:r>
          </a:p>
        </p:txBody>
      </p:sp>
      <p:sp>
        <p:nvSpPr>
          <p:cNvPr id="31750" name="Shape 188"/>
          <p:cNvSpPr txBox="1">
            <a:spLocks noChangeArrowheads="1"/>
          </p:cNvSpPr>
          <p:nvPr/>
        </p:nvSpPr>
        <p:spPr bwMode="auto">
          <a:xfrm>
            <a:off x="4643438" y="836613"/>
            <a:ext cx="4500562" cy="863600"/>
          </a:xfrm>
          <a:prstGeom prst="rect">
            <a:avLst/>
          </a:prstGeom>
          <a:solidFill>
            <a:srgbClr val="17375E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en-US" sz="28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Línguas e Humanidades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453</Words>
  <Application>Microsoft Office PowerPoint</Application>
  <PresentationFormat>Apresentação no Ecrã (4:3)</PresentationFormat>
  <Paragraphs>162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19" baseType="lpstr">
      <vt:lpstr>Tema do Office</vt:lpstr>
      <vt:lpstr>Apresentação do PowerPoint</vt:lpstr>
      <vt:lpstr>Apresentação do PowerPoint</vt:lpstr>
      <vt:lpstr>CURSOS CIENTÍFICO-HUMANÍSTICOS</vt:lpstr>
      <vt:lpstr>CURSOS CIENTÍFICO-HUMANÍSTICOS</vt:lpstr>
      <vt:lpstr>CURSOS CIENTÍFICO-HUMANÍSTICOS</vt:lpstr>
      <vt:lpstr>CURSOS CIENTÍFICO-HUMANÍSTICOS</vt:lpstr>
      <vt:lpstr>CURSOS CIENTÍFICO-HUMANÍSTICOS</vt:lpstr>
      <vt:lpstr>CURSOS CIENTÍFICO-HUMANÍSTICOS</vt:lpstr>
      <vt:lpstr>CURSOS CIENTÍFICO-HUMANÍSTICOS</vt:lpstr>
      <vt:lpstr>CURSOS CIENTÍFICO-HUMANÍSTICOS</vt:lpstr>
      <vt:lpstr>CURSOS CIENTÍFICO-HUMANÍSTICOS</vt:lpstr>
      <vt:lpstr>CURSOS CIENTÍFICO-HUMANÍSTICOS</vt:lpstr>
      <vt:lpstr>Apresentação do PowerPoint</vt:lpstr>
      <vt:lpstr>CURSOS PROFISSIONAIS</vt:lpstr>
      <vt:lpstr>9.º ANO… e agora? </vt:lpstr>
      <vt:lpstr>Apresentação do PowerPoint</vt:lpstr>
      <vt:lpstr>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cp:lastModifiedBy>Escola</cp:lastModifiedBy>
  <cp:revision>3</cp:revision>
  <dcterms:modified xsi:type="dcterms:W3CDTF">2016-09-28T07:53:22Z</dcterms:modified>
</cp:coreProperties>
</file>